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47"/>
  </p:notesMasterIdLst>
  <p:handoutMasterIdLst>
    <p:handoutMasterId r:id="rId48"/>
  </p:handoutMasterIdLst>
  <p:sldIdLst>
    <p:sldId id="256" r:id="rId2"/>
    <p:sldId id="307" r:id="rId3"/>
    <p:sldId id="308" r:id="rId4"/>
    <p:sldId id="311" r:id="rId5"/>
    <p:sldId id="309" r:id="rId6"/>
    <p:sldId id="261" r:id="rId7"/>
    <p:sldId id="376" r:id="rId8"/>
    <p:sldId id="377" r:id="rId9"/>
    <p:sldId id="263" r:id="rId10"/>
    <p:sldId id="262" r:id="rId11"/>
    <p:sldId id="258" r:id="rId12"/>
    <p:sldId id="259" r:id="rId13"/>
    <p:sldId id="310" r:id="rId14"/>
    <p:sldId id="356" r:id="rId15"/>
    <p:sldId id="357" r:id="rId16"/>
    <p:sldId id="342" r:id="rId17"/>
    <p:sldId id="355" r:id="rId18"/>
    <p:sldId id="268" r:id="rId19"/>
    <p:sldId id="319" r:id="rId20"/>
    <p:sldId id="321" r:id="rId21"/>
    <p:sldId id="336" r:id="rId22"/>
    <p:sldId id="359" r:id="rId23"/>
    <p:sldId id="361" r:id="rId24"/>
    <p:sldId id="360" r:id="rId25"/>
    <p:sldId id="365" r:id="rId26"/>
    <p:sldId id="364" r:id="rId27"/>
    <p:sldId id="363" r:id="rId28"/>
    <p:sldId id="362" r:id="rId29"/>
    <p:sldId id="337" r:id="rId30"/>
    <p:sldId id="366" r:id="rId31"/>
    <p:sldId id="367" r:id="rId32"/>
    <p:sldId id="371" r:id="rId33"/>
    <p:sldId id="331" r:id="rId34"/>
    <p:sldId id="332" r:id="rId35"/>
    <p:sldId id="372" r:id="rId36"/>
    <p:sldId id="373" r:id="rId37"/>
    <p:sldId id="368" r:id="rId38"/>
    <p:sldId id="369" r:id="rId39"/>
    <p:sldId id="338" r:id="rId40"/>
    <p:sldId id="374" r:id="rId41"/>
    <p:sldId id="327" r:id="rId42"/>
    <p:sldId id="370" r:id="rId43"/>
    <p:sldId id="375" r:id="rId44"/>
    <p:sldId id="354" r:id="rId45"/>
    <p:sldId id="26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8C8"/>
    <a:srgbClr val="3F739B"/>
    <a:srgbClr val="E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99679-B81A-442D-8639-C76EADEE981B}" v="9" dt="2025-11-10T10:58:30.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01" autoAdjust="0"/>
  </p:normalViewPr>
  <p:slideViewPr>
    <p:cSldViewPr snapToGrid="0">
      <p:cViewPr varScale="1">
        <p:scale>
          <a:sx n="90" d="100"/>
          <a:sy n="90" d="100"/>
        </p:scale>
        <p:origin x="125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1676"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BCF66164-2C9C-4B48-AFF3-6B0B0038345A}"/>
    <pc:docChg chg="addSld delSld modSld sldOrd">
      <pc:chgData name="Chris Moreh" userId="17b81281-9f29-44e0-9273-6dadbf6896a2" providerId="ADAL" clId="{BCF66164-2C9C-4B48-AFF3-6B0B0038345A}" dt="2025-11-10T10:58:30.480" v="14"/>
      <pc:docMkLst>
        <pc:docMk/>
      </pc:docMkLst>
      <pc:sldChg chg="add modTransition">
        <pc:chgData name="Chris Moreh" userId="17b81281-9f29-44e0-9273-6dadbf6896a2" providerId="ADAL" clId="{BCF66164-2C9C-4B48-AFF3-6B0B0038345A}" dt="2025-11-10T10:58:30.480" v="14"/>
        <pc:sldMkLst>
          <pc:docMk/>
          <pc:sldMk cId="1014027369" sldId="258"/>
        </pc:sldMkLst>
      </pc:sldChg>
      <pc:sldChg chg="add modTransition">
        <pc:chgData name="Chris Moreh" userId="17b81281-9f29-44e0-9273-6dadbf6896a2" providerId="ADAL" clId="{BCF66164-2C9C-4B48-AFF3-6B0B0038345A}" dt="2025-11-10T10:57:35.259" v="10"/>
        <pc:sldMkLst>
          <pc:docMk/>
          <pc:sldMk cId="2126035865" sldId="259"/>
        </pc:sldMkLst>
      </pc:sldChg>
      <pc:sldChg chg="add modTransition">
        <pc:chgData name="Chris Moreh" userId="17b81281-9f29-44e0-9273-6dadbf6896a2" providerId="ADAL" clId="{BCF66164-2C9C-4B48-AFF3-6B0B0038345A}" dt="2025-11-10T10:55:23.734" v="3"/>
        <pc:sldMkLst>
          <pc:docMk/>
          <pc:sldMk cId="1213310202" sldId="261"/>
        </pc:sldMkLst>
      </pc:sldChg>
      <pc:sldChg chg="add modTransition">
        <pc:chgData name="Chris Moreh" userId="17b81281-9f29-44e0-9273-6dadbf6896a2" providerId="ADAL" clId="{BCF66164-2C9C-4B48-AFF3-6B0B0038345A}" dt="2025-11-10T10:56:28.354" v="7"/>
        <pc:sldMkLst>
          <pc:docMk/>
          <pc:sldMk cId="4095942628" sldId="262"/>
        </pc:sldMkLst>
      </pc:sldChg>
      <pc:sldChg chg="add ord modTransition">
        <pc:chgData name="Chris Moreh" userId="17b81281-9f29-44e0-9273-6dadbf6896a2" providerId="ADAL" clId="{BCF66164-2C9C-4B48-AFF3-6B0B0038345A}" dt="2025-11-10T10:58:27.197" v="13"/>
        <pc:sldMkLst>
          <pc:docMk/>
          <pc:sldMk cId="3547964111" sldId="263"/>
        </pc:sldMkLst>
      </pc:sldChg>
      <pc:sldChg chg="modSp mod">
        <pc:chgData name="Chris Moreh" userId="17b81281-9f29-44e0-9273-6dadbf6896a2" providerId="ADAL" clId="{BCF66164-2C9C-4B48-AFF3-6B0B0038345A}" dt="2025-11-10T10:52:13.631" v="1" actId="20577"/>
        <pc:sldMkLst>
          <pc:docMk/>
          <pc:sldMk cId="3814459198" sldId="307"/>
        </pc:sldMkLst>
        <pc:spChg chg="mod">
          <ac:chgData name="Chris Moreh" userId="17b81281-9f29-44e0-9273-6dadbf6896a2" providerId="ADAL" clId="{BCF66164-2C9C-4B48-AFF3-6B0B0038345A}" dt="2025-11-10T10:52:13.631" v="1" actId="20577"/>
          <ac:spMkLst>
            <pc:docMk/>
            <pc:sldMk cId="3814459198" sldId="307"/>
            <ac:spMk id="6" creationId="{24060982-6EE3-A8F1-75FE-C4BDB2FF3CBE}"/>
          </ac:spMkLst>
        </pc:spChg>
      </pc:sldChg>
      <pc:sldChg chg="del">
        <pc:chgData name="Chris Moreh" userId="17b81281-9f29-44e0-9273-6dadbf6896a2" providerId="ADAL" clId="{BCF66164-2C9C-4B48-AFF3-6B0B0038345A}" dt="2025-11-10T10:58:10.211" v="11" actId="47"/>
        <pc:sldMkLst>
          <pc:docMk/>
          <pc:sldMk cId="2967270402" sldId="352"/>
        </pc:sldMkLst>
      </pc:sldChg>
      <pc:sldChg chg="del">
        <pc:chgData name="Chris Moreh" userId="17b81281-9f29-44e0-9273-6dadbf6896a2" providerId="ADAL" clId="{BCF66164-2C9C-4B48-AFF3-6B0B0038345A}" dt="2025-11-10T10:57:06.342" v="9" actId="47"/>
        <pc:sldMkLst>
          <pc:docMk/>
          <pc:sldMk cId="1562431172" sldId="353"/>
        </pc:sldMkLst>
      </pc:sldChg>
      <pc:sldChg chg="add modTransition">
        <pc:chgData name="Chris Moreh" userId="17b81281-9f29-44e0-9273-6dadbf6896a2" providerId="ADAL" clId="{BCF66164-2C9C-4B48-AFF3-6B0B0038345A}" dt="2025-11-10T10:55:53.937" v="5"/>
        <pc:sldMkLst>
          <pc:docMk/>
          <pc:sldMk cId="749584827" sldId="376"/>
        </pc:sldMkLst>
      </pc:sldChg>
      <pc:sldChg chg="new del">
        <pc:chgData name="Chris Moreh" userId="17b81281-9f29-44e0-9273-6dadbf6896a2" providerId="ADAL" clId="{BCF66164-2C9C-4B48-AFF3-6B0B0038345A}" dt="2025-11-10T10:55:30.469" v="4" actId="47"/>
        <pc:sldMkLst>
          <pc:docMk/>
          <pc:sldMk cId="1369631231" sldId="376"/>
        </pc:sldMkLst>
      </pc:sldChg>
      <pc:sldChg chg="add modTransition">
        <pc:chgData name="Chris Moreh" userId="17b81281-9f29-44e0-9273-6dadbf6896a2" providerId="ADAL" clId="{BCF66164-2C9C-4B48-AFF3-6B0B0038345A}" dt="2025-11-10T10:56:10.834" v="6"/>
        <pc:sldMkLst>
          <pc:docMk/>
          <pc:sldMk cId="3732555621" sldId="37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1067C-939A-4493-90F6-2E77F0A6DEC7}"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5BDC3E3B-5409-499A-8456-49B4B1DF3F4C}">
      <dgm:prSet/>
      <dgm:spPr/>
      <dgm:t>
        <a:bodyPr/>
        <a:lstStyle/>
        <a:p>
          <a:r>
            <a:rPr lang="en-GB" b="1"/>
            <a:t>Uni</a:t>
          </a:r>
          <a:r>
            <a:rPr lang="en-GB"/>
            <a:t>variate (e.g. an </a:t>
          </a:r>
          <a:r>
            <a:rPr lang="en-GB" b="1"/>
            <a:t>age</a:t>
          </a:r>
          <a:r>
            <a:rPr lang="en-GB"/>
            <a:t> distribution)</a:t>
          </a:r>
          <a:endParaRPr lang="en-US"/>
        </a:p>
      </dgm:t>
    </dgm:pt>
    <dgm:pt modelId="{AF5522EE-309B-43D6-8865-7FF76BE8A3E2}" type="parTrans" cxnId="{71461AA7-65E9-4928-822E-709000CC2566}">
      <dgm:prSet/>
      <dgm:spPr/>
      <dgm:t>
        <a:bodyPr/>
        <a:lstStyle/>
        <a:p>
          <a:endParaRPr lang="en-US"/>
        </a:p>
      </dgm:t>
    </dgm:pt>
    <dgm:pt modelId="{0B5C4F92-BD4F-47B9-A1E2-230D33FCC317}" type="sibTrans" cxnId="{71461AA7-65E9-4928-822E-709000CC2566}">
      <dgm:prSet/>
      <dgm:spPr/>
      <dgm:t>
        <a:bodyPr/>
        <a:lstStyle/>
        <a:p>
          <a:endParaRPr lang="en-US"/>
        </a:p>
      </dgm:t>
    </dgm:pt>
    <dgm:pt modelId="{E2B8447F-4E5F-4C8A-B616-7C6AB877942F}">
      <dgm:prSet/>
      <dgm:spPr/>
      <dgm:t>
        <a:bodyPr/>
        <a:lstStyle/>
        <a:p>
          <a:r>
            <a:rPr lang="en-GB" b="1"/>
            <a:t>Bi</a:t>
          </a:r>
          <a:r>
            <a:rPr lang="en-GB"/>
            <a:t>variate (e.g. </a:t>
          </a:r>
          <a:r>
            <a:rPr lang="en-GB" b="1"/>
            <a:t>age</a:t>
          </a:r>
          <a:r>
            <a:rPr lang="en-GB"/>
            <a:t> distribution by </a:t>
          </a:r>
          <a:r>
            <a:rPr lang="en-GB" b="1"/>
            <a:t>gender</a:t>
          </a:r>
          <a:r>
            <a:rPr lang="en-GB"/>
            <a:t>)</a:t>
          </a:r>
          <a:endParaRPr lang="en-US"/>
        </a:p>
      </dgm:t>
    </dgm:pt>
    <dgm:pt modelId="{0339971C-9847-4805-BA84-1A033029A979}" type="parTrans" cxnId="{181F7EE0-09FB-4A45-B237-0AE2F49ECAD6}">
      <dgm:prSet/>
      <dgm:spPr/>
      <dgm:t>
        <a:bodyPr/>
        <a:lstStyle/>
        <a:p>
          <a:endParaRPr lang="en-US"/>
        </a:p>
      </dgm:t>
    </dgm:pt>
    <dgm:pt modelId="{B8ED0442-55BB-4608-A918-0AE291B170B3}" type="sibTrans" cxnId="{181F7EE0-09FB-4A45-B237-0AE2F49ECAD6}">
      <dgm:prSet/>
      <dgm:spPr/>
      <dgm:t>
        <a:bodyPr/>
        <a:lstStyle/>
        <a:p>
          <a:endParaRPr lang="en-US"/>
        </a:p>
      </dgm:t>
    </dgm:pt>
    <dgm:pt modelId="{815F3C17-CA78-4E72-A1CD-61EA3C2C5F3B}">
      <dgm:prSet/>
      <dgm:spPr/>
      <dgm:t>
        <a:bodyPr/>
        <a:lstStyle/>
        <a:p>
          <a:r>
            <a:rPr lang="en-GB" b="1"/>
            <a:t>Multi</a:t>
          </a:r>
          <a:r>
            <a:rPr lang="en-GB"/>
            <a:t>variate (e.g. </a:t>
          </a:r>
          <a:r>
            <a:rPr lang="en-GB" b="1"/>
            <a:t>age</a:t>
          </a:r>
          <a:r>
            <a:rPr lang="en-GB"/>
            <a:t> distribution by </a:t>
          </a:r>
          <a:r>
            <a:rPr lang="en-GB" b="1"/>
            <a:t>gender</a:t>
          </a:r>
          <a:r>
            <a:rPr lang="en-GB"/>
            <a:t> and </a:t>
          </a:r>
          <a:r>
            <a:rPr lang="en-GB" b="1"/>
            <a:t>ethnicity</a:t>
          </a:r>
          <a:r>
            <a:rPr lang="en-GB"/>
            <a:t>)</a:t>
          </a:r>
          <a:endParaRPr lang="en-US"/>
        </a:p>
      </dgm:t>
    </dgm:pt>
    <dgm:pt modelId="{0B0F26CE-2F1D-4EE7-8407-DFB606295B5E}" type="parTrans" cxnId="{33157390-F3B3-4E23-B49F-6A219C780688}">
      <dgm:prSet/>
      <dgm:spPr/>
      <dgm:t>
        <a:bodyPr/>
        <a:lstStyle/>
        <a:p>
          <a:endParaRPr lang="en-US"/>
        </a:p>
      </dgm:t>
    </dgm:pt>
    <dgm:pt modelId="{93FC22AC-D591-45C8-AFC3-12F0B3689B7D}" type="sibTrans" cxnId="{33157390-F3B3-4E23-B49F-6A219C780688}">
      <dgm:prSet/>
      <dgm:spPr/>
      <dgm:t>
        <a:bodyPr/>
        <a:lstStyle/>
        <a:p>
          <a:endParaRPr lang="en-US"/>
        </a:p>
      </dgm:t>
    </dgm:pt>
    <dgm:pt modelId="{B1F309C5-83C6-42B6-AAC2-C15E9021EB2A}" type="pres">
      <dgm:prSet presAssocID="{BA31067C-939A-4493-90F6-2E77F0A6DEC7}" presName="linear" presStyleCnt="0">
        <dgm:presLayoutVars>
          <dgm:animLvl val="lvl"/>
          <dgm:resizeHandles val="exact"/>
        </dgm:presLayoutVars>
      </dgm:prSet>
      <dgm:spPr/>
    </dgm:pt>
    <dgm:pt modelId="{C205E5D4-74E8-42F4-9B49-959A3D0A3560}" type="pres">
      <dgm:prSet presAssocID="{5BDC3E3B-5409-499A-8456-49B4B1DF3F4C}" presName="parentText" presStyleLbl="node1" presStyleIdx="0" presStyleCnt="3">
        <dgm:presLayoutVars>
          <dgm:chMax val="0"/>
          <dgm:bulletEnabled val="1"/>
        </dgm:presLayoutVars>
      </dgm:prSet>
      <dgm:spPr/>
    </dgm:pt>
    <dgm:pt modelId="{B3CC37CA-DBAD-4EEB-8D9B-AA13E04DB5B4}" type="pres">
      <dgm:prSet presAssocID="{0B5C4F92-BD4F-47B9-A1E2-230D33FCC317}" presName="spacer" presStyleCnt="0"/>
      <dgm:spPr/>
    </dgm:pt>
    <dgm:pt modelId="{E7E6ACE8-8D1C-48C1-9101-A5578225006E}" type="pres">
      <dgm:prSet presAssocID="{E2B8447F-4E5F-4C8A-B616-7C6AB877942F}" presName="parentText" presStyleLbl="node1" presStyleIdx="1" presStyleCnt="3">
        <dgm:presLayoutVars>
          <dgm:chMax val="0"/>
          <dgm:bulletEnabled val="1"/>
        </dgm:presLayoutVars>
      </dgm:prSet>
      <dgm:spPr/>
    </dgm:pt>
    <dgm:pt modelId="{CFC80945-2CB9-42E5-A7B0-284C0CAA8DD3}" type="pres">
      <dgm:prSet presAssocID="{B8ED0442-55BB-4608-A918-0AE291B170B3}" presName="spacer" presStyleCnt="0"/>
      <dgm:spPr/>
    </dgm:pt>
    <dgm:pt modelId="{80F29C31-D3ED-41CD-971E-3AD284B877BF}" type="pres">
      <dgm:prSet presAssocID="{815F3C17-CA78-4E72-A1CD-61EA3C2C5F3B}" presName="parentText" presStyleLbl="node1" presStyleIdx="2" presStyleCnt="3">
        <dgm:presLayoutVars>
          <dgm:chMax val="0"/>
          <dgm:bulletEnabled val="1"/>
        </dgm:presLayoutVars>
      </dgm:prSet>
      <dgm:spPr/>
    </dgm:pt>
  </dgm:ptLst>
  <dgm:cxnLst>
    <dgm:cxn modelId="{92F4735F-6269-4CE2-98BE-156FA7BB5DC5}" type="presOf" srcId="{E2B8447F-4E5F-4C8A-B616-7C6AB877942F}" destId="{E7E6ACE8-8D1C-48C1-9101-A5578225006E}" srcOrd="0" destOrd="0" presId="urn:microsoft.com/office/officeart/2005/8/layout/vList2"/>
    <dgm:cxn modelId="{1EC51554-CAA1-4A72-90BE-74F585A6AE26}" type="presOf" srcId="{815F3C17-CA78-4E72-A1CD-61EA3C2C5F3B}" destId="{80F29C31-D3ED-41CD-971E-3AD284B877BF}" srcOrd="0" destOrd="0" presId="urn:microsoft.com/office/officeart/2005/8/layout/vList2"/>
    <dgm:cxn modelId="{A0A9037E-3E1B-422B-A024-24B40F69E2F0}" type="presOf" srcId="{BA31067C-939A-4493-90F6-2E77F0A6DEC7}" destId="{B1F309C5-83C6-42B6-AAC2-C15E9021EB2A}" srcOrd="0" destOrd="0" presId="urn:microsoft.com/office/officeart/2005/8/layout/vList2"/>
    <dgm:cxn modelId="{33157390-F3B3-4E23-B49F-6A219C780688}" srcId="{BA31067C-939A-4493-90F6-2E77F0A6DEC7}" destId="{815F3C17-CA78-4E72-A1CD-61EA3C2C5F3B}" srcOrd="2" destOrd="0" parTransId="{0B0F26CE-2F1D-4EE7-8407-DFB606295B5E}" sibTransId="{93FC22AC-D591-45C8-AFC3-12F0B3689B7D}"/>
    <dgm:cxn modelId="{71461AA7-65E9-4928-822E-709000CC2566}" srcId="{BA31067C-939A-4493-90F6-2E77F0A6DEC7}" destId="{5BDC3E3B-5409-499A-8456-49B4B1DF3F4C}" srcOrd="0" destOrd="0" parTransId="{AF5522EE-309B-43D6-8865-7FF76BE8A3E2}" sibTransId="{0B5C4F92-BD4F-47B9-A1E2-230D33FCC317}"/>
    <dgm:cxn modelId="{ADDC5DD2-ACAB-44CB-979D-A9B64C04B5E0}" type="presOf" srcId="{5BDC3E3B-5409-499A-8456-49B4B1DF3F4C}" destId="{C205E5D4-74E8-42F4-9B49-959A3D0A3560}" srcOrd="0" destOrd="0" presId="urn:microsoft.com/office/officeart/2005/8/layout/vList2"/>
    <dgm:cxn modelId="{181F7EE0-09FB-4A45-B237-0AE2F49ECAD6}" srcId="{BA31067C-939A-4493-90F6-2E77F0A6DEC7}" destId="{E2B8447F-4E5F-4C8A-B616-7C6AB877942F}" srcOrd="1" destOrd="0" parTransId="{0339971C-9847-4805-BA84-1A033029A979}" sibTransId="{B8ED0442-55BB-4608-A918-0AE291B170B3}"/>
    <dgm:cxn modelId="{056B3274-34F8-4983-A094-2913E43FA439}" type="presParOf" srcId="{B1F309C5-83C6-42B6-AAC2-C15E9021EB2A}" destId="{C205E5D4-74E8-42F4-9B49-959A3D0A3560}" srcOrd="0" destOrd="0" presId="urn:microsoft.com/office/officeart/2005/8/layout/vList2"/>
    <dgm:cxn modelId="{726003EF-A83D-4AA4-B8CC-E25FBD5DF8A6}" type="presParOf" srcId="{B1F309C5-83C6-42B6-AAC2-C15E9021EB2A}" destId="{B3CC37CA-DBAD-4EEB-8D9B-AA13E04DB5B4}" srcOrd="1" destOrd="0" presId="urn:microsoft.com/office/officeart/2005/8/layout/vList2"/>
    <dgm:cxn modelId="{60355E2F-005D-431A-A53F-798330A1B4EA}" type="presParOf" srcId="{B1F309C5-83C6-42B6-AAC2-C15E9021EB2A}" destId="{E7E6ACE8-8D1C-48C1-9101-A5578225006E}" srcOrd="2" destOrd="0" presId="urn:microsoft.com/office/officeart/2005/8/layout/vList2"/>
    <dgm:cxn modelId="{5D9C4002-13F9-4FEE-9AD6-17A5A1D34515}" type="presParOf" srcId="{B1F309C5-83C6-42B6-AAC2-C15E9021EB2A}" destId="{CFC80945-2CB9-42E5-A7B0-284C0CAA8DD3}" srcOrd="3" destOrd="0" presId="urn:microsoft.com/office/officeart/2005/8/layout/vList2"/>
    <dgm:cxn modelId="{D37010CC-AA7A-43D5-9F78-C30E4D5245DD}" type="presParOf" srcId="{B1F309C5-83C6-42B6-AAC2-C15E9021EB2A}" destId="{80F29C31-D3ED-41CD-971E-3AD284B877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1067C-939A-4493-90F6-2E77F0A6DEC7}"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5BDC3E3B-5409-499A-8456-49B4B1DF3F4C}">
      <dgm:prSet/>
      <dgm:spPr/>
      <dgm:t>
        <a:bodyPr/>
        <a:lstStyle/>
        <a:p>
          <a:r>
            <a:rPr lang="en-GB" b="1"/>
            <a:t>Uni</a:t>
          </a:r>
          <a:r>
            <a:rPr lang="en-GB"/>
            <a:t>variate (e.g. an </a:t>
          </a:r>
          <a:r>
            <a:rPr lang="en-GB" b="1"/>
            <a:t>age</a:t>
          </a:r>
          <a:r>
            <a:rPr lang="en-GB"/>
            <a:t> distribution)</a:t>
          </a:r>
          <a:endParaRPr lang="en-US"/>
        </a:p>
      </dgm:t>
    </dgm:pt>
    <dgm:pt modelId="{AF5522EE-309B-43D6-8865-7FF76BE8A3E2}" type="parTrans" cxnId="{71461AA7-65E9-4928-822E-709000CC2566}">
      <dgm:prSet/>
      <dgm:spPr/>
      <dgm:t>
        <a:bodyPr/>
        <a:lstStyle/>
        <a:p>
          <a:endParaRPr lang="en-US"/>
        </a:p>
      </dgm:t>
    </dgm:pt>
    <dgm:pt modelId="{0B5C4F92-BD4F-47B9-A1E2-230D33FCC317}" type="sibTrans" cxnId="{71461AA7-65E9-4928-822E-709000CC2566}">
      <dgm:prSet/>
      <dgm:spPr/>
      <dgm:t>
        <a:bodyPr/>
        <a:lstStyle/>
        <a:p>
          <a:endParaRPr lang="en-US"/>
        </a:p>
      </dgm:t>
    </dgm:pt>
    <dgm:pt modelId="{E2B8447F-4E5F-4C8A-B616-7C6AB877942F}">
      <dgm:prSet/>
      <dgm:spPr>
        <a:solidFill>
          <a:schemeClr val="bg1">
            <a:lumMod val="95000"/>
          </a:schemeClr>
        </a:solidFill>
      </dgm:spPr>
      <dgm:t>
        <a:bodyPr/>
        <a:lstStyle/>
        <a:p>
          <a:r>
            <a:rPr lang="en-GB" b="1"/>
            <a:t>Bi</a:t>
          </a:r>
          <a:r>
            <a:rPr lang="en-GB"/>
            <a:t>variate (e.g. </a:t>
          </a:r>
          <a:r>
            <a:rPr lang="en-GB" b="1"/>
            <a:t>age</a:t>
          </a:r>
          <a:r>
            <a:rPr lang="en-GB"/>
            <a:t> distribution by </a:t>
          </a:r>
          <a:r>
            <a:rPr lang="en-GB" b="1"/>
            <a:t>gender</a:t>
          </a:r>
          <a:r>
            <a:rPr lang="en-GB"/>
            <a:t>)</a:t>
          </a:r>
          <a:endParaRPr lang="en-US"/>
        </a:p>
      </dgm:t>
    </dgm:pt>
    <dgm:pt modelId="{0339971C-9847-4805-BA84-1A033029A979}" type="parTrans" cxnId="{181F7EE0-09FB-4A45-B237-0AE2F49ECAD6}">
      <dgm:prSet/>
      <dgm:spPr/>
      <dgm:t>
        <a:bodyPr/>
        <a:lstStyle/>
        <a:p>
          <a:endParaRPr lang="en-US"/>
        </a:p>
      </dgm:t>
    </dgm:pt>
    <dgm:pt modelId="{B8ED0442-55BB-4608-A918-0AE291B170B3}" type="sibTrans" cxnId="{181F7EE0-09FB-4A45-B237-0AE2F49ECAD6}">
      <dgm:prSet/>
      <dgm:spPr/>
      <dgm:t>
        <a:bodyPr/>
        <a:lstStyle/>
        <a:p>
          <a:endParaRPr lang="en-US"/>
        </a:p>
      </dgm:t>
    </dgm:pt>
    <dgm:pt modelId="{815F3C17-CA78-4E72-A1CD-61EA3C2C5F3B}">
      <dgm:prSet/>
      <dgm:spPr>
        <a:solidFill>
          <a:schemeClr val="bg1">
            <a:lumMod val="95000"/>
          </a:schemeClr>
        </a:solidFill>
      </dgm:spPr>
      <dgm:t>
        <a:bodyPr/>
        <a:lstStyle/>
        <a:p>
          <a:r>
            <a:rPr lang="en-GB" b="1"/>
            <a:t>Multi</a:t>
          </a:r>
          <a:r>
            <a:rPr lang="en-GB"/>
            <a:t>variate (e.g. </a:t>
          </a:r>
          <a:r>
            <a:rPr lang="en-GB" b="1"/>
            <a:t>age</a:t>
          </a:r>
          <a:r>
            <a:rPr lang="en-GB"/>
            <a:t> distribution by </a:t>
          </a:r>
          <a:r>
            <a:rPr lang="en-GB" b="1"/>
            <a:t>gender</a:t>
          </a:r>
          <a:r>
            <a:rPr lang="en-GB"/>
            <a:t> and </a:t>
          </a:r>
          <a:r>
            <a:rPr lang="en-GB" b="1"/>
            <a:t>ethnicity</a:t>
          </a:r>
          <a:r>
            <a:rPr lang="en-GB"/>
            <a:t>)</a:t>
          </a:r>
          <a:endParaRPr lang="en-US"/>
        </a:p>
      </dgm:t>
    </dgm:pt>
    <dgm:pt modelId="{0B0F26CE-2F1D-4EE7-8407-DFB606295B5E}" type="parTrans" cxnId="{33157390-F3B3-4E23-B49F-6A219C780688}">
      <dgm:prSet/>
      <dgm:spPr/>
      <dgm:t>
        <a:bodyPr/>
        <a:lstStyle/>
        <a:p>
          <a:endParaRPr lang="en-US"/>
        </a:p>
      </dgm:t>
    </dgm:pt>
    <dgm:pt modelId="{93FC22AC-D591-45C8-AFC3-12F0B3689B7D}" type="sibTrans" cxnId="{33157390-F3B3-4E23-B49F-6A219C780688}">
      <dgm:prSet/>
      <dgm:spPr/>
      <dgm:t>
        <a:bodyPr/>
        <a:lstStyle/>
        <a:p>
          <a:endParaRPr lang="en-US"/>
        </a:p>
      </dgm:t>
    </dgm:pt>
    <dgm:pt modelId="{B1F309C5-83C6-42B6-AAC2-C15E9021EB2A}" type="pres">
      <dgm:prSet presAssocID="{BA31067C-939A-4493-90F6-2E77F0A6DEC7}" presName="linear" presStyleCnt="0">
        <dgm:presLayoutVars>
          <dgm:animLvl val="lvl"/>
          <dgm:resizeHandles val="exact"/>
        </dgm:presLayoutVars>
      </dgm:prSet>
      <dgm:spPr/>
    </dgm:pt>
    <dgm:pt modelId="{C205E5D4-74E8-42F4-9B49-959A3D0A3560}" type="pres">
      <dgm:prSet presAssocID="{5BDC3E3B-5409-499A-8456-49B4B1DF3F4C}" presName="parentText" presStyleLbl="node1" presStyleIdx="0" presStyleCnt="3">
        <dgm:presLayoutVars>
          <dgm:chMax val="0"/>
          <dgm:bulletEnabled val="1"/>
        </dgm:presLayoutVars>
      </dgm:prSet>
      <dgm:spPr/>
    </dgm:pt>
    <dgm:pt modelId="{B3CC37CA-DBAD-4EEB-8D9B-AA13E04DB5B4}" type="pres">
      <dgm:prSet presAssocID="{0B5C4F92-BD4F-47B9-A1E2-230D33FCC317}" presName="spacer" presStyleCnt="0"/>
      <dgm:spPr/>
    </dgm:pt>
    <dgm:pt modelId="{E7E6ACE8-8D1C-48C1-9101-A5578225006E}" type="pres">
      <dgm:prSet presAssocID="{E2B8447F-4E5F-4C8A-B616-7C6AB877942F}" presName="parentText" presStyleLbl="node1" presStyleIdx="1" presStyleCnt="3">
        <dgm:presLayoutVars>
          <dgm:chMax val="0"/>
          <dgm:bulletEnabled val="1"/>
        </dgm:presLayoutVars>
      </dgm:prSet>
      <dgm:spPr/>
    </dgm:pt>
    <dgm:pt modelId="{CFC80945-2CB9-42E5-A7B0-284C0CAA8DD3}" type="pres">
      <dgm:prSet presAssocID="{B8ED0442-55BB-4608-A918-0AE291B170B3}" presName="spacer" presStyleCnt="0"/>
      <dgm:spPr/>
    </dgm:pt>
    <dgm:pt modelId="{80F29C31-D3ED-41CD-971E-3AD284B877BF}" type="pres">
      <dgm:prSet presAssocID="{815F3C17-CA78-4E72-A1CD-61EA3C2C5F3B}" presName="parentText" presStyleLbl="node1" presStyleIdx="2" presStyleCnt="3">
        <dgm:presLayoutVars>
          <dgm:chMax val="0"/>
          <dgm:bulletEnabled val="1"/>
        </dgm:presLayoutVars>
      </dgm:prSet>
      <dgm:spPr/>
    </dgm:pt>
  </dgm:ptLst>
  <dgm:cxnLst>
    <dgm:cxn modelId="{92F4735F-6269-4CE2-98BE-156FA7BB5DC5}" type="presOf" srcId="{E2B8447F-4E5F-4C8A-B616-7C6AB877942F}" destId="{E7E6ACE8-8D1C-48C1-9101-A5578225006E}" srcOrd="0" destOrd="0" presId="urn:microsoft.com/office/officeart/2005/8/layout/vList2"/>
    <dgm:cxn modelId="{1EC51554-CAA1-4A72-90BE-74F585A6AE26}" type="presOf" srcId="{815F3C17-CA78-4E72-A1CD-61EA3C2C5F3B}" destId="{80F29C31-D3ED-41CD-971E-3AD284B877BF}" srcOrd="0" destOrd="0" presId="urn:microsoft.com/office/officeart/2005/8/layout/vList2"/>
    <dgm:cxn modelId="{A0A9037E-3E1B-422B-A024-24B40F69E2F0}" type="presOf" srcId="{BA31067C-939A-4493-90F6-2E77F0A6DEC7}" destId="{B1F309C5-83C6-42B6-AAC2-C15E9021EB2A}" srcOrd="0" destOrd="0" presId="urn:microsoft.com/office/officeart/2005/8/layout/vList2"/>
    <dgm:cxn modelId="{33157390-F3B3-4E23-B49F-6A219C780688}" srcId="{BA31067C-939A-4493-90F6-2E77F0A6DEC7}" destId="{815F3C17-CA78-4E72-A1CD-61EA3C2C5F3B}" srcOrd="2" destOrd="0" parTransId="{0B0F26CE-2F1D-4EE7-8407-DFB606295B5E}" sibTransId="{93FC22AC-D591-45C8-AFC3-12F0B3689B7D}"/>
    <dgm:cxn modelId="{71461AA7-65E9-4928-822E-709000CC2566}" srcId="{BA31067C-939A-4493-90F6-2E77F0A6DEC7}" destId="{5BDC3E3B-5409-499A-8456-49B4B1DF3F4C}" srcOrd="0" destOrd="0" parTransId="{AF5522EE-309B-43D6-8865-7FF76BE8A3E2}" sibTransId="{0B5C4F92-BD4F-47B9-A1E2-230D33FCC317}"/>
    <dgm:cxn modelId="{ADDC5DD2-ACAB-44CB-979D-A9B64C04B5E0}" type="presOf" srcId="{5BDC3E3B-5409-499A-8456-49B4B1DF3F4C}" destId="{C205E5D4-74E8-42F4-9B49-959A3D0A3560}" srcOrd="0" destOrd="0" presId="urn:microsoft.com/office/officeart/2005/8/layout/vList2"/>
    <dgm:cxn modelId="{181F7EE0-09FB-4A45-B237-0AE2F49ECAD6}" srcId="{BA31067C-939A-4493-90F6-2E77F0A6DEC7}" destId="{E2B8447F-4E5F-4C8A-B616-7C6AB877942F}" srcOrd="1" destOrd="0" parTransId="{0339971C-9847-4805-BA84-1A033029A979}" sibTransId="{B8ED0442-55BB-4608-A918-0AE291B170B3}"/>
    <dgm:cxn modelId="{056B3274-34F8-4983-A094-2913E43FA439}" type="presParOf" srcId="{B1F309C5-83C6-42B6-AAC2-C15E9021EB2A}" destId="{C205E5D4-74E8-42F4-9B49-959A3D0A3560}" srcOrd="0" destOrd="0" presId="urn:microsoft.com/office/officeart/2005/8/layout/vList2"/>
    <dgm:cxn modelId="{726003EF-A83D-4AA4-B8CC-E25FBD5DF8A6}" type="presParOf" srcId="{B1F309C5-83C6-42B6-AAC2-C15E9021EB2A}" destId="{B3CC37CA-DBAD-4EEB-8D9B-AA13E04DB5B4}" srcOrd="1" destOrd="0" presId="urn:microsoft.com/office/officeart/2005/8/layout/vList2"/>
    <dgm:cxn modelId="{60355E2F-005D-431A-A53F-798330A1B4EA}" type="presParOf" srcId="{B1F309C5-83C6-42B6-AAC2-C15E9021EB2A}" destId="{E7E6ACE8-8D1C-48C1-9101-A5578225006E}" srcOrd="2" destOrd="0" presId="urn:microsoft.com/office/officeart/2005/8/layout/vList2"/>
    <dgm:cxn modelId="{5D9C4002-13F9-4FEE-9AD6-17A5A1D34515}" type="presParOf" srcId="{B1F309C5-83C6-42B6-AAC2-C15E9021EB2A}" destId="{CFC80945-2CB9-42E5-A7B0-284C0CAA8DD3}" srcOrd="3" destOrd="0" presId="urn:microsoft.com/office/officeart/2005/8/layout/vList2"/>
    <dgm:cxn modelId="{D37010CC-AA7A-43D5-9F78-C30E4D5245DD}" type="presParOf" srcId="{B1F309C5-83C6-42B6-AAC2-C15E9021EB2A}" destId="{80F29C31-D3ED-41CD-971E-3AD284B877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E5D4-74E8-42F4-9B49-959A3D0A3560}">
      <dsp:nvSpPr>
        <dsp:cNvPr id="0" name=""/>
        <dsp:cNvSpPr/>
      </dsp:nvSpPr>
      <dsp:spPr>
        <a:xfrm>
          <a:off x="0" y="29462"/>
          <a:ext cx="10398125" cy="146983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Uni</a:t>
          </a:r>
          <a:r>
            <a:rPr lang="en-GB" sz="3700" kern="1200"/>
            <a:t>variate (e.g. an </a:t>
          </a:r>
          <a:r>
            <a:rPr lang="en-GB" sz="3700" b="1" kern="1200"/>
            <a:t>age</a:t>
          </a:r>
          <a:r>
            <a:rPr lang="en-GB" sz="3700" kern="1200"/>
            <a:t> distribution)</a:t>
          </a:r>
          <a:endParaRPr lang="en-US" sz="3700" kern="1200"/>
        </a:p>
      </dsp:txBody>
      <dsp:txXfrm>
        <a:off x="71751" y="101213"/>
        <a:ext cx="10254623" cy="1326328"/>
      </dsp:txXfrm>
    </dsp:sp>
    <dsp:sp modelId="{E7E6ACE8-8D1C-48C1-9101-A5578225006E}">
      <dsp:nvSpPr>
        <dsp:cNvPr id="0" name=""/>
        <dsp:cNvSpPr/>
      </dsp:nvSpPr>
      <dsp:spPr>
        <a:xfrm>
          <a:off x="0" y="1605853"/>
          <a:ext cx="10398125" cy="146983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Bi</a:t>
          </a:r>
          <a:r>
            <a:rPr lang="en-GB" sz="3700" kern="1200"/>
            <a:t>variate (e.g. </a:t>
          </a:r>
          <a:r>
            <a:rPr lang="en-GB" sz="3700" b="1" kern="1200"/>
            <a:t>age</a:t>
          </a:r>
          <a:r>
            <a:rPr lang="en-GB" sz="3700" kern="1200"/>
            <a:t> distribution by </a:t>
          </a:r>
          <a:r>
            <a:rPr lang="en-GB" sz="3700" b="1" kern="1200"/>
            <a:t>gender</a:t>
          </a:r>
          <a:r>
            <a:rPr lang="en-GB" sz="3700" kern="1200"/>
            <a:t>)</a:t>
          </a:r>
          <a:endParaRPr lang="en-US" sz="3700" kern="1200"/>
        </a:p>
      </dsp:txBody>
      <dsp:txXfrm>
        <a:off x="71751" y="1677604"/>
        <a:ext cx="10254623" cy="1326328"/>
      </dsp:txXfrm>
    </dsp:sp>
    <dsp:sp modelId="{80F29C31-D3ED-41CD-971E-3AD284B877BF}">
      <dsp:nvSpPr>
        <dsp:cNvPr id="0" name=""/>
        <dsp:cNvSpPr/>
      </dsp:nvSpPr>
      <dsp:spPr>
        <a:xfrm>
          <a:off x="0" y="3182243"/>
          <a:ext cx="10398125" cy="1469830"/>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Multi</a:t>
          </a:r>
          <a:r>
            <a:rPr lang="en-GB" sz="3700" kern="1200"/>
            <a:t>variate (e.g. </a:t>
          </a:r>
          <a:r>
            <a:rPr lang="en-GB" sz="3700" b="1" kern="1200"/>
            <a:t>age</a:t>
          </a:r>
          <a:r>
            <a:rPr lang="en-GB" sz="3700" kern="1200"/>
            <a:t> distribution by </a:t>
          </a:r>
          <a:r>
            <a:rPr lang="en-GB" sz="3700" b="1" kern="1200"/>
            <a:t>gender</a:t>
          </a:r>
          <a:r>
            <a:rPr lang="en-GB" sz="3700" kern="1200"/>
            <a:t> and </a:t>
          </a:r>
          <a:r>
            <a:rPr lang="en-GB" sz="3700" b="1" kern="1200"/>
            <a:t>ethnicity</a:t>
          </a:r>
          <a:r>
            <a:rPr lang="en-GB" sz="3700" kern="1200"/>
            <a:t>)</a:t>
          </a:r>
          <a:endParaRPr lang="en-US" sz="3700" kern="1200"/>
        </a:p>
      </dsp:txBody>
      <dsp:txXfrm>
        <a:off x="71751" y="3253994"/>
        <a:ext cx="10254623" cy="1326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E5D4-74E8-42F4-9B49-959A3D0A3560}">
      <dsp:nvSpPr>
        <dsp:cNvPr id="0" name=""/>
        <dsp:cNvSpPr/>
      </dsp:nvSpPr>
      <dsp:spPr>
        <a:xfrm>
          <a:off x="0" y="29462"/>
          <a:ext cx="10398125" cy="146983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Uni</a:t>
          </a:r>
          <a:r>
            <a:rPr lang="en-GB" sz="3700" kern="1200"/>
            <a:t>variate (e.g. an </a:t>
          </a:r>
          <a:r>
            <a:rPr lang="en-GB" sz="3700" b="1" kern="1200"/>
            <a:t>age</a:t>
          </a:r>
          <a:r>
            <a:rPr lang="en-GB" sz="3700" kern="1200"/>
            <a:t> distribution)</a:t>
          </a:r>
          <a:endParaRPr lang="en-US" sz="3700" kern="1200"/>
        </a:p>
      </dsp:txBody>
      <dsp:txXfrm>
        <a:off x="71751" y="101213"/>
        <a:ext cx="10254623" cy="1326328"/>
      </dsp:txXfrm>
    </dsp:sp>
    <dsp:sp modelId="{E7E6ACE8-8D1C-48C1-9101-A5578225006E}">
      <dsp:nvSpPr>
        <dsp:cNvPr id="0" name=""/>
        <dsp:cNvSpPr/>
      </dsp:nvSpPr>
      <dsp:spPr>
        <a:xfrm>
          <a:off x="0" y="1605853"/>
          <a:ext cx="10398125" cy="1469830"/>
        </a:xfrm>
        <a:prstGeom prst="roundRect">
          <a:avLst/>
        </a:prstGeom>
        <a:solidFill>
          <a:schemeClr val="bg1">
            <a:lumMod val="95000"/>
          </a:schemeClr>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Bi</a:t>
          </a:r>
          <a:r>
            <a:rPr lang="en-GB" sz="3700" kern="1200"/>
            <a:t>variate (e.g. </a:t>
          </a:r>
          <a:r>
            <a:rPr lang="en-GB" sz="3700" b="1" kern="1200"/>
            <a:t>age</a:t>
          </a:r>
          <a:r>
            <a:rPr lang="en-GB" sz="3700" kern="1200"/>
            <a:t> distribution by </a:t>
          </a:r>
          <a:r>
            <a:rPr lang="en-GB" sz="3700" b="1" kern="1200"/>
            <a:t>gender</a:t>
          </a:r>
          <a:r>
            <a:rPr lang="en-GB" sz="3700" kern="1200"/>
            <a:t>)</a:t>
          </a:r>
          <a:endParaRPr lang="en-US" sz="3700" kern="1200"/>
        </a:p>
      </dsp:txBody>
      <dsp:txXfrm>
        <a:off x="71751" y="1677604"/>
        <a:ext cx="10254623" cy="1326328"/>
      </dsp:txXfrm>
    </dsp:sp>
    <dsp:sp modelId="{80F29C31-D3ED-41CD-971E-3AD284B877BF}">
      <dsp:nvSpPr>
        <dsp:cNvPr id="0" name=""/>
        <dsp:cNvSpPr/>
      </dsp:nvSpPr>
      <dsp:spPr>
        <a:xfrm>
          <a:off x="0" y="3182243"/>
          <a:ext cx="10398125" cy="1469830"/>
        </a:xfrm>
        <a:prstGeom prst="roundRect">
          <a:avLst/>
        </a:prstGeom>
        <a:solidFill>
          <a:schemeClr val="bg1">
            <a:lumMod val="95000"/>
          </a:schemeClr>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Multi</a:t>
          </a:r>
          <a:r>
            <a:rPr lang="en-GB" sz="3700" kern="1200"/>
            <a:t>variate (e.g. </a:t>
          </a:r>
          <a:r>
            <a:rPr lang="en-GB" sz="3700" b="1" kern="1200"/>
            <a:t>age</a:t>
          </a:r>
          <a:r>
            <a:rPr lang="en-GB" sz="3700" kern="1200"/>
            <a:t> distribution by </a:t>
          </a:r>
          <a:r>
            <a:rPr lang="en-GB" sz="3700" b="1" kern="1200"/>
            <a:t>gender</a:t>
          </a:r>
          <a:r>
            <a:rPr lang="en-GB" sz="3700" kern="1200"/>
            <a:t> and </a:t>
          </a:r>
          <a:r>
            <a:rPr lang="en-GB" sz="3700" b="1" kern="1200"/>
            <a:t>ethnicity</a:t>
          </a:r>
          <a:r>
            <a:rPr lang="en-GB" sz="3700" kern="1200"/>
            <a:t>)</a:t>
          </a:r>
          <a:endParaRPr lang="en-US" sz="3700" kern="1200"/>
        </a:p>
      </dsp:txBody>
      <dsp:txXfrm>
        <a:off x="71751" y="3253994"/>
        <a:ext cx="10254623" cy="13263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BD195-041F-A9A0-1644-740C91990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7D01E07-BD6F-76A0-E2F3-6F9E834A0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3203E3-7C81-41A5-A697-954FF252F964}" type="datetimeFigureOut">
              <a:rPr lang="en-GB" smtClean="0"/>
              <a:t>10/11/2025</a:t>
            </a:fld>
            <a:endParaRPr lang="en-GB"/>
          </a:p>
        </p:txBody>
      </p:sp>
      <p:sp>
        <p:nvSpPr>
          <p:cNvPr id="4" name="Footer Placeholder 3">
            <a:extLst>
              <a:ext uri="{FF2B5EF4-FFF2-40B4-BE49-F238E27FC236}">
                <a16:creationId xmlns:a16="http://schemas.microsoft.com/office/drawing/2014/main" id="{DDFBD701-2DB0-B4B2-C5BD-0490DCBA57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51DA51-44A7-C88C-C39E-6DA6922B2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050DA-C3C8-4D4F-9A52-26049FB521EA}" type="slidenum">
              <a:rPr lang="en-GB" smtClean="0"/>
              <a:t>‹#›</a:t>
            </a:fld>
            <a:endParaRPr lang="en-GB"/>
          </a:p>
        </p:txBody>
      </p:sp>
    </p:spTree>
    <p:extLst>
      <p:ext uri="{BB962C8B-B14F-4D97-AF65-F5344CB8AC3E}">
        <p14:creationId xmlns:p14="http://schemas.microsoft.com/office/powerpoint/2010/main" val="33681809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54BCB-1937-48CE-9F00-49B381FEB4E9}"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A333E-A95D-42FE-9CF0-D7FBE7CB01EA}" type="slidenum">
              <a:rPr lang="en-GB" smtClean="0"/>
              <a:t>‹#›</a:t>
            </a:fld>
            <a:endParaRPr lang="en-GB"/>
          </a:p>
        </p:txBody>
      </p:sp>
    </p:spTree>
    <p:extLst>
      <p:ext uri="{BB962C8B-B14F-4D97-AF65-F5344CB8AC3E}">
        <p14:creationId xmlns:p14="http://schemas.microsoft.com/office/powerpoint/2010/main" val="6114482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6750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exactly do we mean by ‘data’ here?</a:t>
            </a:r>
          </a:p>
          <a:p>
            <a:r>
              <a:rPr lang="en-GB" dirty="0"/>
              <a:t>Variables</a:t>
            </a:r>
          </a:p>
        </p:txBody>
      </p:sp>
      <p:sp>
        <p:nvSpPr>
          <p:cNvPr id="4" name="Slide Number Placeholder 3"/>
          <p:cNvSpPr>
            <a:spLocks noGrp="1"/>
          </p:cNvSpPr>
          <p:nvPr>
            <p:ph type="sldNum" sz="quarter" idx="5"/>
          </p:nvPr>
        </p:nvSpPr>
        <p:spPr/>
        <p:txBody>
          <a:bodyPr/>
          <a:lstStyle/>
          <a:p>
            <a:fld id="{AEE37250-ED74-45FE-8EEE-E7DB43DB6CB1}" type="slidenum">
              <a:rPr lang="en-GB" smtClean="0"/>
              <a:t>17</a:t>
            </a:fld>
            <a:endParaRPr lang="en-GB"/>
          </a:p>
        </p:txBody>
      </p:sp>
    </p:spTree>
    <p:extLst>
      <p:ext uri="{BB962C8B-B14F-4D97-AF65-F5344CB8AC3E}">
        <p14:creationId xmlns:p14="http://schemas.microsoft.com/office/powerpoint/2010/main" val="211494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Numerical data more common in the natural, physical world;</a:t>
            </a:r>
          </a:p>
          <a:p>
            <a:r>
              <a:rPr lang="en-GB" dirty="0"/>
              <a:t>In social science we have many categorical variables, as much of what we do is categorise people and their characteristics.</a:t>
            </a:r>
          </a:p>
        </p:txBody>
      </p:sp>
      <p:sp>
        <p:nvSpPr>
          <p:cNvPr id="4" name="Slide Number Placeholder 3"/>
          <p:cNvSpPr>
            <a:spLocks noGrp="1"/>
          </p:cNvSpPr>
          <p:nvPr>
            <p:ph type="sldNum" sz="quarter" idx="5"/>
          </p:nvPr>
        </p:nvSpPr>
        <p:spPr/>
        <p:txBody>
          <a:bodyPr/>
          <a:lstStyle/>
          <a:p>
            <a:fld id="{AEE37250-ED74-45FE-8EEE-E7DB43DB6CB1}" type="slidenum">
              <a:rPr lang="en-GB" smtClean="0"/>
              <a:t>18</a:t>
            </a:fld>
            <a:endParaRPr lang="en-GB"/>
          </a:p>
        </p:txBody>
      </p:sp>
    </p:spTree>
    <p:extLst>
      <p:ext uri="{BB962C8B-B14F-4D97-AF65-F5344CB8AC3E}">
        <p14:creationId xmlns:p14="http://schemas.microsoft.com/office/powerpoint/2010/main" val="1984381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What does “arrange/order the values hierarchically” mean? If we take gender as an example, it is not reasonable to say that “Man” is less or more than “Woman”. As another example, we can take ethnicity: it is not reasonable to see “English” as less or more than “French”. For variables such as self-rated health, on the other hand, it is possible to say that “Excellent health” is better than “Good health”. Moreover, it is possible to say that a 2:1 grade is better than a 2:2.</a:t>
            </a:r>
          </a:p>
          <a:p>
            <a:r>
              <a:rPr lang="en-GB" sz="1200" b="0" i="0" u="none" strike="noStrike" kern="1200" baseline="0" dirty="0">
                <a:solidFill>
                  <a:schemeClr val="tx1"/>
                </a:solidFill>
                <a:latin typeface="+mn-lt"/>
                <a:ea typeface="+mn-ea"/>
                <a:cs typeface="+mn-cs"/>
              </a:rPr>
              <a:t>What does “distance” mean? If we take income as an example, we know that 1000 dollars are twice as much as 500 dollars, and 2000 dollars are twice as much as 1000 dollars. The same logic applies to variables such as age: it is the same distance between 2 years and 4 years as between 6 years and 8 years. Thus, having the same distance between the values means that the differences between two values are the same regardless of which part of the scale you are looking at. </a:t>
            </a:r>
          </a:p>
          <a:p>
            <a:r>
              <a:rPr lang="en-GB" sz="1200" b="0" i="0" u="none" strike="noStrike" kern="1200" baseline="0" dirty="0">
                <a:solidFill>
                  <a:schemeClr val="tx1"/>
                </a:solidFill>
                <a:latin typeface="+mn-lt"/>
                <a:ea typeface="+mn-ea"/>
                <a:cs typeface="+mn-cs"/>
              </a:rPr>
              <a:t>What does “absolute zero point” mean? Basically, it means that the scale cannot have negative values. It is possible for the temperature to be minus 10 degrees Celsius, but is not possible to have less than zero years of schooling or having less than zero days of unemployment.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19</a:t>
            </a:fld>
            <a:endParaRPr lang="en-GB"/>
          </a:p>
        </p:txBody>
      </p:sp>
    </p:spTree>
    <p:extLst>
      <p:ext uri="{BB962C8B-B14F-4D97-AF65-F5344CB8AC3E}">
        <p14:creationId xmlns:p14="http://schemas.microsoft.com/office/powerpoint/2010/main" val="303806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20</a:t>
            </a:fld>
            <a:endParaRPr lang="en-GB"/>
          </a:p>
        </p:txBody>
      </p:sp>
    </p:spTree>
    <p:extLst>
      <p:ext uri="{BB962C8B-B14F-4D97-AF65-F5344CB8AC3E}">
        <p14:creationId xmlns:p14="http://schemas.microsoft.com/office/powerpoint/2010/main" val="380419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21</a:t>
            </a:fld>
            <a:endParaRPr lang="en-GB"/>
          </a:p>
        </p:txBody>
      </p:sp>
    </p:spTree>
    <p:extLst>
      <p:ext uri="{BB962C8B-B14F-4D97-AF65-F5344CB8AC3E}">
        <p14:creationId xmlns:p14="http://schemas.microsoft.com/office/powerpoint/2010/main" val="268825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PalatinoLTStd-Roman"/>
              </a:rPr>
              <a:t>The social sciences are about explaining patterns among groups of people.</a:t>
            </a:r>
          </a:p>
          <a:p>
            <a:pPr algn="l"/>
            <a:r>
              <a:rPr lang="en-GB" sz="1800" b="0" i="0" u="none" strike="noStrike" baseline="0" dirty="0">
                <a:latin typeface="PalatinoLTStd-Roman"/>
              </a:rPr>
              <a:t>Statistical analysis begins with describing these patterns numerically. At the most basic level, this means counting the numbers of people who fit into different categories. These counts are called </a:t>
            </a:r>
            <a:r>
              <a:rPr lang="en-GB" sz="1800" b="1" i="0" u="none" strike="noStrike" baseline="0" dirty="0">
                <a:latin typeface="PalatinoLTStd-Bold"/>
              </a:rPr>
              <a:t>frequencies</a:t>
            </a:r>
            <a:r>
              <a:rPr lang="en-GB" sz="1800" b="0" i="0" u="none" strike="noStrike" baseline="0" dirty="0">
                <a:latin typeface="PalatinoLTStd-Roman"/>
              </a:rPr>
              <a:t>.</a:t>
            </a:r>
          </a:p>
          <a:p>
            <a:pPr algn="l"/>
            <a:r>
              <a:rPr lang="en-GB" sz="1800" b="0" i="0" u="none" strike="noStrike" baseline="0" dirty="0">
                <a:latin typeface="PalatinoLTStd-Roman"/>
              </a:rPr>
              <a:t>Example: the number of people in the dataset who prefer the UK to leave the EU; </a:t>
            </a:r>
          </a:p>
          <a:p>
            <a:pPr algn="l"/>
            <a:r>
              <a:rPr lang="en-GB" sz="1800" b="0" i="0" u="none" strike="noStrike" baseline="0" dirty="0">
                <a:latin typeface="PalatinoLTStd-Roman"/>
              </a:rPr>
              <a:t>Then, comparing this number to the total number of people in the dataset we can calculate the </a:t>
            </a:r>
            <a:r>
              <a:rPr lang="en-GB" sz="1800" b="1" i="0" u="none" strike="noStrike" baseline="0" dirty="0">
                <a:latin typeface="PalatinoLTStd-Roman"/>
              </a:rPr>
              <a:t>percentage</a:t>
            </a:r>
            <a:r>
              <a:rPr lang="en-GB" sz="1800" b="0" i="0" u="none" strike="noStrike" baseline="0" dirty="0">
                <a:latin typeface="PalatinoLTStd-Roman"/>
              </a:rPr>
              <a:t> or </a:t>
            </a:r>
            <a:r>
              <a:rPr lang="en-GB" sz="1800" b="1" i="0" u="none" strike="noStrike" baseline="0" dirty="0">
                <a:latin typeface="PalatinoLTStd-Roman"/>
              </a:rPr>
              <a:t>proportion</a:t>
            </a:r>
            <a:r>
              <a:rPr lang="en-GB" sz="1800" b="0" i="0" u="none" strike="noStrike" baseline="0" dirty="0">
                <a:latin typeface="PalatinoLTStd-Roman"/>
              </a:rPr>
              <a:t> of those who prefer the UK to leave the EU.</a:t>
            </a:r>
          </a:p>
          <a:p>
            <a:pPr algn="l"/>
            <a:r>
              <a:rPr lang="en-GB" sz="1800" b="0" i="0" u="none" strike="noStrike" baseline="0" dirty="0">
                <a:latin typeface="PalatinoLTStd-Roman"/>
              </a:rPr>
              <a:t>Simplest are raw frequencies</a:t>
            </a:r>
          </a:p>
          <a:p>
            <a:pPr algn="l"/>
            <a:r>
              <a:rPr lang="en-GB" sz="1800" b="0" i="0" u="none" strike="noStrike" baseline="0" dirty="0">
                <a:latin typeface="PalatinoLTStd-Roman"/>
              </a:rPr>
              <a:t>Relative frequencies obtained through standardization</a:t>
            </a:r>
          </a:p>
          <a:p>
            <a:pPr algn="l"/>
            <a:r>
              <a:rPr lang="en-GB" sz="1800" b="0" i="0" u="none" strike="noStrike" baseline="0" dirty="0">
                <a:latin typeface="PalatinoLTStd-Roman"/>
              </a:rPr>
              <a:t>Standardisation is important in many other contexts as it can provide simpler and comparable summary descriptions</a:t>
            </a:r>
          </a:p>
          <a:p>
            <a:pPr algn="l"/>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22</a:t>
            </a:fld>
            <a:endParaRPr lang="en-GB"/>
          </a:p>
        </p:txBody>
      </p:sp>
    </p:spTree>
    <p:extLst>
      <p:ext uri="{BB962C8B-B14F-4D97-AF65-F5344CB8AC3E}">
        <p14:creationId xmlns:p14="http://schemas.microsoft.com/office/powerpoint/2010/main" val="7749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24</a:t>
            </a:fld>
            <a:endParaRPr lang="en-GB"/>
          </a:p>
        </p:txBody>
      </p:sp>
    </p:spTree>
    <p:extLst>
      <p:ext uri="{BB962C8B-B14F-4D97-AF65-F5344CB8AC3E}">
        <p14:creationId xmlns:p14="http://schemas.microsoft.com/office/powerpoint/2010/main" val="343828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statistic that is not usually produced in frequency tables but can be very useful for conveying </a:t>
            </a:r>
            <a:r>
              <a:rPr lang="en-GB" b="1" dirty="0"/>
              <a:t>quantities of interest; </a:t>
            </a:r>
            <a:r>
              <a:rPr lang="en-GB" b="0" dirty="0"/>
              <a:t>direct comparisons of different categories;</a:t>
            </a:r>
          </a:p>
          <a:p>
            <a:r>
              <a:rPr lang="en-GB" dirty="0"/>
              <a:t>For every person preferring ‘remain’ there are 0.7 people preferring ‘leave’;</a:t>
            </a:r>
          </a:p>
          <a:p>
            <a:r>
              <a:rPr lang="en-GB" dirty="0"/>
              <a:t>It sounds awkward to talk about fractions of human beings; so it’s often clearer to multiply the values by ten or its multiples to confer more meaningful summaries; </a:t>
            </a:r>
          </a:p>
          <a:p>
            <a:r>
              <a:rPr lang="en-GB" dirty="0"/>
              <a:t>For every 10 </a:t>
            </a:r>
            <a:r>
              <a:rPr lang="en-GB" dirty="0" err="1"/>
              <a:t>remainers</a:t>
            </a:r>
            <a:r>
              <a:rPr lang="en-GB" dirty="0"/>
              <a:t> there are 7 leavers in the data</a:t>
            </a:r>
          </a:p>
        </p:txBody>
      </p:sp>
      <p:sp>
        <p:nvSpPr>
          <p:cNvPr id="4" name="Slide Number Placeholder 3"/>
          <p:cNvSpPr>
            <a:spLocks noGrp="1"/>
          </p:cNvSpPr>
          <p:nvPr>
            <p:ph type="sldNum" sz="quarter" idx="5"/>
          </p:nvPr>
        </p:nvSpPr>
        <p:spPr/>
        <p:txBody>
          <a:bodyPr/>
          <a:lstStyle/>
          <a:p>
            <a:fld id="{AEE37250-ED74-45FE-8EEE-E7DB43DB6CB1}" type="slidenum">
              <a:rPr lang="en-GB" smtClean="0"/>
              <a:t>25</a:t>
            </a:fld>
            <a:endParaRPr lang="en-GB"/>
          </a:p>
        </p:txBody>
      </p:sp>
    </p:spTree>
    <p:extLst>
      <p:ext uri="{BB962C8B-B14F-4D97-AF65-F5344CB8AC3E}">
        <p14:creationId xmlns:p14="http://schemas.microsoft.com/office/powerpoint/2010/main" val="40776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29</a:t>
            </a:fld>
            <a:endParaRPr lang="en-GB"/>
          </a:p>
        </p:txBody>
      </p:sp>
    </p:spTree>
    <p:extLst>
      <p:ext uri="{BB962C8B-B14F-4D97-AF65-F5344CB8AC3E}">
        <p14:creationId xmlns:p14="http://schemas.microsoft.com/office/powerpoint/2010/main" val="2502717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often ‘measure’ central tendency in our daily lives</a:t>
            </a:r>
          </a:p>
        </p:txBody>
      </p:sp>
      <p:sp>
        <p:nvSpPr>
          <p:cNvPr id="4" name="Slide Number Placeholder 3"/>
          <p:cNvSpPr>
            <a:spLocks noGrp="1"/>
          </p:cNvSpPr>
          <p:nvPr>
            <p:ph type="sldNum" sz="quarter" idx="5"/>
          </p:nvPr>
        </p:nvSpPr>
        <p:spPr/>
        <p:txBody>
          <a:bodyPr/>
          <a:lstStyle/>
          <a:p>
            <a:fld id="{AEE37250-ED74-45FE-8EEE-E7DB43DB6CB1}" type="slidenum">
              <a:rPr lang="en-GB" smtClean="0"/>
              <a:t>30</a:t>
            </a:fld>
            <a:endParaRPr lang="en-GB"/>
          </a:p>
        </p:txBody>
      </p:sp>
    </p:spTree>
    <p:extLst>
      <p:ext uri="{BB962C8B-B14F-4D97-AF65-F5344CB8AC3E}">
        <p14:creationId xmlns:p14="http://schemas.microsoft.com/office/powerpoint/2010/main" val="132258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5949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31</a:t>
            </a:fld>
            <a:endParaRPr lang="en-GB"/>
          </a:p>
        </p:txBody>
      </p:sp>
    </p:spTree>
    <p:extLst>
      <p:ext uri="{BB962C8B-B14F-4D97-AF65-F5344CB8AC3E}">
        <p14:creationId xmlns:p14="http://schemas.microsoft.com/office/powerpoint/2010/main" val="267014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32</a:t>
            </a:fld>
            <a:endParaRPr lang="en-GB"/>
          </a:p>
        </p:txBody>
      </p:sp>
    </p:spTree>
    <p:extLst>
      <p:ext uri="{BB962C8B-B14F-4D97-AF65-F5344CB8AC3E}">
        <p14:creationId xmlns:p14="http://schemas.microsoft.com/office/powerpoint/2010/main" val="3545254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median is the value in the absolute middle of the distribution. We sort all the values from low to high and then identifying the value in the middle of the list. </a:t>
            </a:r>
          </a:p>
          <a:p>
            <a:r>
              <a:rPr lang="en-GB" sz="1200" b="0" i="0" u="none" strike="noStrike" kern="1200" baseline="0" dirty="0">
                <a:solidFill>
                  <a:schemeClr val="tx1"/>
                </a:solidFill>
                <a:latin typeface="+mn-lt"/>
                <a:ea typeface="+mn-ea"/>
                <a:cs typeface="+mn-cs"/>
              </a:rPr>
              <a:t>Media here is 173 cm.</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33</a:t>
            </a:fld>
            <a:endParaRPr lang="en-GB"/>
          </a:p>
        </p:txBody>
      </p:sp>
    </p:spTree>
    <p:extLst>
      <p:ext uri="{BB962C8B-B14F-4D97-AF65-F5344CB8AC3E}">
        <p14:creationId xmlns:p14="http://schemas.microsoft.com/office/powerpoint/2010/main" val="409511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mode - or “type” - is defined as the most frequently occurring value in a distribution: here 1.</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34</a:t>
            </a:fld>
            <a:endParaRPr lang="en-GB"/>
          </a:p>
        </p:txBody>
      </p:sp>
    </p:spTree>
    <p:extLst>
      <p:ext uri="{BB962C8B-B14F-4D97-AF65-F5344CB8AC3E}">
        <p14:creationId xmlns:p14="http://schemas.microsoft.com/office/powerpoint/2010/main" val="2690953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Always bell-shaped. 	</a:t>
            </a:r>
          </a:p>
          <a:p>
            <a:r>
              <a:rPr lang="en-GB" sz="1200" b="0" i="0" u="none" strike="noStrike" kern="1200" baseline="0" dirty="0">
                <a:solidFill>
                  <a:schemeClr val="tx1"/>
                </a:solidFill>
                <a:latin typeface="+mn-lt"/>
                <a:ea typeface="+mn-ea"/>
                <a:cs typeface="+mn-cs"/>
              </a:rPr>
              <a:t>The peak always indicates the mean value. 	</a:t>
            </a:r>
          </a:p>
          <a:p>
            <a:r>
              <a:rPr lang="en-GB" sz="1200" b="0" i="0" u="none" strike="noStrike" kern="1200" baseline="0" dirty="0">
                <a:solidFill>
                  <a:schemeClr val="tx1"/>
                </a:solidFill>
                <a:latin typeface="+mn-lt"/>
                <a:ea typeface="+mn-ea"/>
                <a:cs typeface="+mn-cs"/>
              </a:rPr>
              <a:t>Always symmetrical, i.e. the tails on each side of the mean are equally large. This means that 50 % of the values are on one side of the mean, and 50 % of the values are on the other side of the mean. The area under the curve is always 1 (100 % of the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35</a:t>
            </a:fld>
            <a:endParaRPr lang="en-GB"/>
          </a:p>
        </p:txBody>
      </p:sp>
    </p:spTree>
    <p:extLst>
      <p:ext uri="{BB962C8B-B14F-4D97-AF65-F5344CB8AC3E}">
        <p14:creationId xmlns:p14="http://schemas.microsoft.com/office/powerpoint/2010/main" val="616400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39</a:t>
            </a:fld>
            <a:endParaRPr lang="en-GB"/>
          </a:p>
        </p:txBody>
      </p:sp>
    </p:spTree>
    <p:extLst>
      <p:ext uri="{BB962C8B-B14F-4D97-AF65-F5344CB8AC3E}">
        <p14:creationId xmlns:p14="http://schemas.microsoft.com/office/powerpoint/2010/main" val="170837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These measures are most suitable for continuous variables (i.e. ratio or interval) but sometimes min, max, and range are used for ordinal variables as well. However, they cannot be used for nominal variables (for the same reason as why we do not use mean or median to describe nominal variables).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40</a:t>
            </a:fld>
            <a:endParaRPr lang="en-GB"/>
          </a:p>
        </p:txBody>
      </p:sp>
    </p:spTree>
    <p:extLst>
      <p:ext uri="{BB962C8B-B14F-4D97-AF65-F5344CB8AC3E}">
        <p14:creationId xmlns:p14="http://schemas.microsoft.com/office/powerpoint/2010/main" val="2083487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difference lies in the amount of spread of the values: because the shape of a normal distribution is not only defined by the mean value, but by the standard deviation! </a:t>
            </a:r>
          </a:p>
          <a:p>
            <a:r>
              <a:rPr lang="en-GB" sz="1200" b="0" i="0" u="none" strike="noStrike" kern="1200" baseline="0" dirty="0">
                <a:solidFill>
                  <a:schemeClr val="tx1"/>
                </a:solidFill>
                <a:latin typeface="+mn-lt"/>
                <a:ea typeface="+mn-ea"/>
                <a:cs typeface="+mn-cs"/>
              </a:rPr>
              <a:t>But what is “standard deviation”? A simple definition is that it expresses how much variation exists from the mean for a given variable. If we have a low standard deviation, it suggests that the individuals in our data have values close to the mean, and if we have a high standard deviation, it indicates that the values are more spread out over a large range of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41</a:t>
            </a:fld>
            <a:endParaRPr lang="en-GB"/>
          </a:p>
        </p:txBody>
      </p:sp>
    </p:spTree>
    <p:extLst>
      <p:ext uri="{BB962C8B-B14F-4D97-AF65-F5344CB8AC3E}">
        <p14:creationId xmlns:p14="http://schemas.microsoft.com/office/powerpoint/2010/main" val="102037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42</a:t>
            </a:fld>
            <a:endParaRPr lang="en-GB"/>
          </a:p>
        </p:txBody>
      </p:sp>
    </p:spTree>
    <p:extLst>
      <p:ext uri="{BB962C8B-B14F-4D97-AF65-F5344CB8AC3E}">
        <p14:creationId xmlns:p14="http://schemas.microsoft.com/office/powerpoint/2010/main" val="249286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mean is ‘average’, median is the one in the ‘middle’; the 50</a:t>
            </a:r>
            <a:r>
              <a:rPr lang="en-GB" baseline="30000" dirty="0"/>
              <a:t>th</a:t>
            </a:r>
            <a:r>
              <a:rPr lang="en-GB" dirty="0"/>
              <a:t> percentile; means 50% of the data is below the P50 value;</a:t>
            </a:r>
          </a:p>
          <a:p>
            <a:r>
              <a:rPr lang="en-GB" dirty="0"/>
              <a:t>Divide each half into two again to get P25 and P75; the data is split into 4 quartiles;</a:t>
            </a:r>
          </a:p>
          <a:p>
            <a:r>
              <a:rPr lang="en-GB" dirty="0"/>
              <a:t>The range between P25 and P75 measures the amount of data in middle 50%.</a:t>
            </a:r>
          </a:p>
          <a:p>
            <a:r>
              <a:rPr lang="en-GB" dirty="0"/>
              <a:t>Boxplots specifically designed to capture this information.</a:t>
            </a:r>
          </a:p>
        </p:txBody>
      </p:sp>
      <p:sp>
        <p:nvSpPr>
          <p:cNvPr id="4" name="Slide Number Placeholder 3"/>
          <p:cNvSpPr>
            <a:spLocks noGrp="1"/>
          </p:cNvSpPr>
          <p:nvPr>
            <p:ph type="sldNum" sz="quarter" idx="5"/>
          </p:nvPr>
        </p:nvSpPr>
        <p:spPr/>
        <p:txBody>
          <a:bodyPr/>
          <a:lstStyle/>
          <a:p>
            <a:fld id="{AEE37250-ED74-45FE-8EEE-E7DB43DB6CB1}" type="slidenum">
              <a:rPr lang="en-GB" smtClean="0"/>
              <a:t>43</a:t>
            </a:fld>
            <a:endParaRPr lang="en-GB"/>
          </a:p>
        </p:txBody>
      </p:sp>
    </p:spTree>
    <p:extLst>
      <p:ext uri="{BB962C8B-B14F-4D97-AF65-F5344CB8AC3E}">
        <p14:creationId xmlns:p14="http://schemas.microsoft.com/office/powerpoint/2010/main" val="11023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424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810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2714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999B8-B6B4-4561-A3CD-BBCDAB9FC9D9}" type="slidenum">
              <a:rPr lang="en-GB" smtClean="0"/>
              <a:t>6</a:t>
            </a:fld>
            <a:endParaRPr lang="en-GB"/>
          </a:p>
        </p:txBody>
      </p:sp>
    </p:spTree>
    <p:extLst>
      <p:ext uri="{BB962C8B-B14F-4D97-AF65-F5344CB8AC3E}">
        <p14:creationId xmlns:p14="http://schemas.microsoft.com/office/powerpoint/2010/main" val="3429701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63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187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98571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exactly do we mean by ‘data’ here?</a:t>
            </a:r>
          </a:p>
          <a:p>
            <a:r>
              <a:rPr lang="en-GB" dirty="0"/>
              <a:t>Variables</a:t>
            </a:r>
          </a:p>
        </p:txBody>
      </p:sp>
      <p:sp>
        <p:nvSpPr>
          <p:cNvPr id="4" name="Slide Number Placeholder 3"/>
          <p:cNvSpPr>
            <a:spLocks noGrp="1"/>
          </p:cNvSpPr>
          <p:nvPr>
            <p:ph type="sldNum" sz="quarter" idx="5"/>
          </p:nvPr>
        </p:nvSpPr>
        <p:spPr/>
        <p:txBody>
          <a:bodyPr/>
          <a:lstStyle/>
          <a:p>
            <a:fld id="{AEE37250-ED74-45FE-8EEE-E7DB43DB6CB1}" type="slidenum">
              <a:rPr lang="en-GB" smtClean="0"/>
              <a:t>16</a:t>
            </a:fld>
            <a:endParaRPr lang="en-GB"/>
          </a:p>
        </p:txBody>
      </p:sp>
    </p:spTree>
    <p:extLst>
      <p:ext uri="{BB962C8B-B14F-4D97-AF65-F5344CB8AC3E}">
        <p14:creationId xmlns:p14="http://schemas.microsoft.com/office/powerpoint/2010/main" val="40611967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www.chrismoreh.com/" TargetMode="External"/><Relationship Id="rId13" Type="http://schemas.openxmlformats.org/officeDocument/2006/relationships/image" Target="../media/image6.png"/><Relationship Id="rId3" Type="http://schemas.openxmlformats.org/officeDocument/2006/relationships/hyperlink" Target="https://www.ncl.ac.uk/gps/staff/profile/chrismoreh.html" TargetMode="External"/><Relationship Id="rId7" Type="http://schemas.openxmlformats.org/officeDocument/2006/relationships/hyperlink" Target="mailto:chris.moreh@ncl.ac.uk" TargetMode="External"/><Relationship Id="rId12"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hyperlink" Target="https://www.linkedin.com/in/cgm-phd/" TargetMode="External"/><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twitter.com/cgmoreh" TargetMode="External"/><Relationship Id="rId4" Type="http://schemas.openxmlformats.org/officeDocument/2006/relationships/image" Target="../media/image2.png"/><Relationship Id="rId9" Type="http://schemas.openxmlformats.org/officeDocument/2006/relationships/hyperlink" Target="https://github.com/CGMoreh" TargetMode="External"/><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svg"/><Relationship Id="rId41" Type="http://schemas.openxmlformats.org/officeDocument/2006/relationships/image" Target="../media/image50.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40.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8" Type="http://schemas.openxmlformats.org/officeDocument/2006/relationships/image" Target="../media/image17.pn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svg"/><Relationship Id="rId18" Type="http://schemas.openxmlformats.org/officeDocument/2006/relationships/image" Target="../media/image21.png"/><Relationship Id="rId3" Type="http://schemas.openxmlformats.org/officeDocument/2006/relationships/image" Target="../media/image12.svg"/><Relationship Id="rId21"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27.png"/><Relationship Id="rId17" Type="http://schemas.openxmlformats.org/officeDocument/2006/relationships/image" Target="../media/image30.svg"/><Relationship Id="rId2" Type="http://schemas.openxmlformats.org/officeDocument/2006/relationships/image" Target="../media/image11.png"/><Relationship Id="rId16" Type="http://schemas.openxmlformats.org/officeDocument/2006/relationships/image" Target="../media/image29.png"/><Relationship Id="rId20"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8.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17.png"/><Relationship Id="rId19" Type="http://schemas.openxmlformats.org/officeDocument/2006/relationships/image" Target="../media/image22.sv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hyperlink" Target="https://www.linkedin.com/in/cgm-phd/" TargetMode="External"/><Relationship Id="rId18" Type="http://schemas.openxmlformats.org/officeDocument/2006/relationships/image" Target="../media/image9.png"/><Relationship Id="rId3" Type="http://schemas.openxmlformats.org/officeDocument/2006/relationships/image" Target="../media/image51.png"/><Relationship Id="rId7" Type="http://schemas.openxmlformats.org/officeDocument/2006/relationships/image" Target="../media/image3.png"/><Relationship Id="rId12" Type="http://schemas.openxmlformats.org/officeDocument/2006/relationships/hyperlink" Target="https://twitter.com/cgmoreh" TargetMode="External"/><Relationship Id="rId17"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3.svg"/><Relationship Id="rId11" Type="http://schemas.openxmlformats.org/officeDocument/2006/relationships/hyperlink" Target="https://github.com/CGMoreh" TargetMode="External"/><Relationship Id="rId5" Type="http://schemas.openxmlformats.org/officeDocument/2006/relationships/image" Target="../media/image52.png"/><Relationship Id="rId15" Type="http://schemas.openxmlformats.org/officeDocument/2006/relationships/image" Target="../media/image6.png"/><Relationship Id="rId10" Type="http://schemas.openxmlformats.org/officeDocument/2006/relationships/hyperlink" Target="https://www.chrismoreh.com/" TargetMode="External"/><Relationship Id="rId19" Type="http://schemas.openxmlformats.org/officeDocument/2006/relationships/image" Target="../media/image54.png"/><Relationship Id="rId4" Type="http://schemas.microsoft.com/office/2007/relationships/hdphoto" Target="../media/hdphoto1.wdp"/><Relationship Id="rId9" Type="http://schemas.openxmlformats.org/officeDocument/2006/relationships/hyperlink" Target="mailto:chris.moreh@ncl.ac.uk" TargetMode="External"/><Relationship Id="rId1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80000"/>
            <a:lum/>
          </a:blip>
          <a:srcRect/>
          <a:stretch>
            <a:fillRect l="-3000" r="-2000" b="25000"/>
          </a:stretch>
        </a:blip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Rectangle 7"/>
          <p:cNvSpPr/>
          <p:nvPr/>
        </p:nvSpPr>
        <p:spPr>
          <a:xfrm>
            <a:off x="15" y="6334316"/>
            <a:ext cx="12188825" cy="640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598116"/>
            <a:ext cx="98755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64B1F7A-19A6-1CF3-BEAB-784AD8D53EB1}"/>
              </a:ext>
            </a:extLst>
          </p:cNvPr>
          <p:cNvSpPr txBox="1"/>
          <p:nvPr userDrawn="1"/>
        </p:nvSpPr>
        <p:spPr>
          <a:xfrm>
            <a:off x="1076962" y="4981037"/>
            <a:ext cx="3298623" cy="892552"/>
          </a:xfrm>
          <a:prstGeom prst="rect">
            <a:avLst/>
          </a:prstGeom>
          <a:noFill/>
        </p:spPr>
        <p:txBody>
          <a:bodyPr wrap="square" rtlCol="0">
            <a:spAutoFit/>
          </a:bodyPr>
          <a:lstStyle/>
          <a:p>
            <a:pPr algn="ctr"/>
            <a:r>
              <a:rPr lang="en-GB" sz="2400" b="1" dirty="0">
                <a:hlinkClick r:id="rId3"/>
              </a:rPr>
              <a:t>Dr Chris Moreh</a:t>
            </a:r>
            <a:endParaRPr lang="en-GB" sz="2400" b="1" dirty="0"/>
          </a:p>
          <a:p>
            <a:pPr algn="ctr"/>
            <a:r>
              <a:rPr lang="en-GB" sz="1400" b="1" dirty="0">
                <a:solidFill>
                  <a:schemeClr val="tx1">
                    <a:lumMod val="50000"/>
                    <a:lumOff val="50000"/>
                  </a:schemeClr>
                </a:solidFill>
              </a:rPr>
              <a:t>Lecturer (Assistant Professor) in Sociology</a:t>
            </a:r>
          </a:p>
          <a:p>
            <a:pPr algn="ctr"/>
            <a:r>
              <a:rPr lang="en-GB" sz="1400" b="1" dirty="0">
                <a:solidFill>
                  <a:schemeClr val="tx1">
                    <a:lumMod val="50000"/>
                    <a:lumOff val="50000"/>
                  </a:schemeClr>
                </a:solidFill>
              </a:rPr>
              <a:t>Newcastle University (UK)</a:t>
            </a:r>
          </a:p>
        </p:txBody>
      </p:sp>
      <p:pic>
        <p:nvPicPr>
          <p:cNvPr id="17" name="Picture 12" descr="Partners; Sustaining Creative Economies ...">
            <a:extLst>
              <a:ext uri="{FF2B5EF4-FFF2-40B4-BE49-F238E27FC236}">
                <a16:creationId xmlns:a16="http://schemas.microsoft.com/office/drawing/2014/main" id="{5E3F19EF-7B80-6D97-E3A7-968224B76271}"/>
              </a:ext>
            </a:extLst>
          </p:cNvPr>
          <p:cNvPicPr>
            <a:picLocks noChangeAspect="1" noChangeArrowheads="1"/>
          </p:cNvPicPr>
          <p:nvPr userDrawn="1"/>
        </p:nvPicPr>
        <p:blipFill>
          <a:blip r:embed="rId4">
            <a:alphaModFix/>
            <a:extLst>
              <a:ext uri="{28A0092B-C50C-407E-A947-70E740481C1C}">
                <a14:useLocalDpi xmlns:a14="http://schemas.microsoft.com/office/drawing/2010/main" val="0"/>
              </a:ext>
            </a:extLst>
          </a:blip>
          <a:srcRect/>
          <a:stretch>
            <a:fillRect/>
          </a:stretch>
        </p:blipFill>
        <p:spPr bwMode="auto">
          <a:xfrm>
            <a:off x="10275782" y="5643250"/>
            <a:ext cx="879898" cy="4927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D47E78DF-0172-CCB2-A101-66933B0971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616809" y="5001457"/>
            <a:ext cx="2466369" cy="811928"/>
          </a:xfrm>
          <a:prstGeom prst="rect">
            <a:avLst/>
          </a:prstGeom>
        </p:spPr>
      </p:pic>
      <p:sp>
        <p:nvSpPr>
          <p:cNvPr id="19" name="TextBox 18">
            <a:extLst>
              <a:ext uri="{FF2B5EF4-FFF2-40B4-BE49-F238E27FC236}">
                <a16:creationId xmlns:a16="http://schemas.microsoft.com/office/drawing/2014/main" id="{D366C7AD-815A-A77E-DFE5-343F532EBF9A}"/>
              </a:ext>
            </a:extLst>
          </p:cNvPr>
          <p:cNvSpPr txBox="1"/>
          <p:nvPr userDrawn="1"/>
        </p:nvSpPr>
        <p:spPr>
          <a:xfrm>
            <a:off x="5214979" y="4804497"/>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7"/>
              </a:rPr>
              <a:t>chris.moreh@ncl.ac.uk</a:t>
            </a:r>
            <a:endParaRPr lang="en-GB" sz="1600" b="0" dirty="0">
              <a:latin typeface="Arial Nova Cond Light" panose="020B0306020202020204" pitchFamily="34" charset="0"/>
              <a:cs typeface="Courier New" panose="02070309020205020404" pitchFamily="49" charset="0"/>
              <a:hlinkClick r:id="rId8"/>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8"/>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9"/>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Chris Moreh</a:t>
            </a:r>
            <a:endParaRPr lang="en-GB" sz="1600" b="0" dirty="0">
              <a:latin typeface="Arial Nova Cond Light" panose="020B0306020202020204" pitchFamily="34" charset="0"/>
              <a:cs typeface="Courier New" panose="02070309020205020404" pitchFamily="49" charset="0"/>
            </a:endParaRPr>
          </a:p>
        </p:txBody>
      </p:sp>
      <p:pic>
        <p:nvPicPr>
          <p:cNvPr id="20" name="Picture 19">
            <a:extLst>
              <a:ext uri="{FF2B5EF4-FFF2-40B4-BE49-F238E27FC236}">
                <a16:creationId xmlns:a16="http://schemas.microsoft.com/office/drawing/2014/main" id="{7149FC35-C474-B9EE-00BD-BC74BCEB8E9B}"/>
              </a:ext>
            </a:extLst>
          </p:cNvPr>
          <p:cNvPicPr>
            <a:picLocks noChangeAspect="1"/>
          </p:cNvPicPr>
          <p:nvPr userDrawn="1"/>
        </p:nvPicPr>
        <p:blipFill>
          <a:blip r:embed="rId12"/>
          <a:stretch>
            <a:fillRect/>
          </a:stretch>
        </p:blipFill>
        <p:spPr>
          <a:xfrm flipH="1">
            <a:off x="5230888" y="5140634"/>
            <a:ext cx="174474" cy="180000"/>
          </a:xfrm>
          <a:prstGeom prst="rect">
            <a:avLst/>
          </a:prstGeom>
        </p:spPr>
      </p:pic>
      <p:pic>
        <p:nvPicPr>
          <p:cNvPr id="21" name="Picture 4">
            <a:extLst>
              <a:ext uri="{FF2B5EF4-FFF2-40B4-BE49-F238E27FC236}">
                <a16:creationId xmlns:a16="http://schemas.microsoft.com/office/drawing/2014/main" id="{F9EC77A0-6416-6CCB-C929-DDC0F09623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200359" y="5607125"/>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971661E-6DFA-370A-89DD-D2BC0DED9D7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225362" y="5875809"/>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210423AF-0922-B2C9-F283-0DAD228B188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194877" y="535357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mail Icon Clip Art , Royalty PNG Transparent Background, Free Download  #130 - FreeIconsPNG">
            <a:extLst>
              <a:ext uri="{FF2B5EF4-FFF2-40B4-BE49-F238E27FC236}">
                <a16:creationId xmlns:a16="http://schemas.microsoft.com/office/drawing/2014/main" id="{A29CD3B3-0963-AF7B-DAAC-629686F339AC}"/>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225888" y="4898445"/>
            <a:ext cx="1764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52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01/10/2024</a:t>
            </a:r>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Week 2 - Measurement and Description</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326946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E28854-50C7-416D-09D3-A8563C8533DC}"/>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85343B67-CE49-0A0C-7F9C-757FF38AD817}"/>
              </a:ext>
            </a:extLst>
          </p:cNvPr>
          <p:cNvSpPr>
            <a:spLocks noGrp="1"/>
          </p:cNvSpPr>
          <p:nvPr>
            <p:ph type="ftr" sz="quarter" idx="11"/>
          </p:nvPr>
        </p:nvSpPr>
        <p:spPr/>
        <p:txBody>
          <a:bodyPr/>
          <a:lstStyle>
            <a:lvl1pPr>
              <a:defRPr/>
            </a:lvl1p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28470A5F-B5E2-79CD-FCA0-21992A61F920}"/>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6" name="Title 1">
            <a:extLst>
              <a:ext uri="{FF2B5EF4-FFF2-40B4-BE49-F238E27FC236}">
                <a16:creationId xmlns:a16="http://schemas.microsoft.com/office/drawing/2014/main" id="{904975CB-2B2F-AABC-1BEA-AC019045F8B6}"/>
              </a:ext>
            </a:extLst>
          </p:cNvPr>
          <p:cNvSpPr>
            <a:spLocks noGrp="1"/>
          </p:cNvSpPr>
          <p:nvPr>
            <p:ph type="title" hasCustomPrompt="1"/>
          </p:nvPr>
        </p:nvSpPr>
        <p:spPr>
          <a:xfrm>
            <a:off x="756745" y="286604"/>
            <a:ext cx="10398935" cy="911576"/>
          </a:xfrm>
        </p:spPr>
        <p:txBody>
          <a:bodyPr/>
          <a:lstStyle>
            <a:lvl1pPr>
              <a:defRPr/>
            </a:lvl1pPr>
          </a:lstStyle>
          <a:p>
            <a:r>
              <a:rPr lang="en-GB" b="1" dirty="0"/>
              <a:t>Numbered bullets</a:t>
            </a:r>
          </a:p>
        </p:txBody>
      </p:sp>
      <p:pic>
        <p:nvPicPr>
          <p:cNvPr id="7" name="Graphic 6" descr="Badge 1 with solid fill">
            <a:extLst>
              <a:ext uri="{FF2B5EF4-FFF2-40B4-BE49-F238E27FC236}">
                <a16:creationId xmlns:a16="http://schemas.microsoft.com/office/drawing/2014/main" id="{EEDCACCF-0446-119C-CB06-6CC1142E7E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99836" y="1872658"/>
            <a:ext cx="468000" cy="468000"/>
          </a:xfrm>
          <a:prstGeom prst="rect">
            <a:avLst/>
          </a:prstGeom>
        </p:spPr>
      </p:pic>
      <p:pic>
        <p:nvPicPr>
          <p:cNvPr id="8" name="Graphic 7" descr="Badge 10 with solid fill">
            <a:extLst>
              <a:ext uri="{FF2B5EF4-FFF2-40B4-BE49-F238E27FC236}">
                <a16:creationId xmlns:a16="http://schemas.microsoft.com/office/drawing/2014/main" id="{7F8BE7BD-9E19-44BB-2FE3-12ED9FDF94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68331" y="1876667"/>
            <a:ext cx="468000" cy="468000"/>
          </a:xfrm>
          <a:prstGeom prst="rect">
            <a:avLst/>
          </a:prstGeom>
        </p:spPr>
      </p:pic>
      <p:pic>
        <p:nvPicPr>
          <p:cNvPr id="9" name="Graphic 8" descr="Badge with solid fill">
            <a:extLst>
              <a:ext uri="{FF2B5EF4-FFF2-40B4-BE49-F238E27FC236}">
                <a16:creationId xmlns:a16="http://schemas.microsoft.com/office/drawing/2014/main" id="{F9F887CA-CB36-8ED8-6315-DC7D01B490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70601" y="1878489"/>
            <a:ext cx="468000" cy="468000"/>
          </a:xfrm>
          <a:prstGeom prst="rect">
            <a:avLst/>
          </a:prstGeom>
        </p:spPr>
      </p:pic>
      <p:pic>
        <p:nvPicPr>
          <p:cNvPr id="10" name="Graphic 9" descr="Badge 3 with solid fill">
            <a:extLst>
              <a:ext uri="{FF2B5EF4-FFF2-40B4-BE49-F238E27FC236}">
                <a16:creationId xmlns:a16="http://schemas.microsoft.com/office/drawing/2014/main" id="{825A6F75-9C1C-A95D-D6DA-109E9EBA52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37342" y="1872658"/>
            <a:ext cx="468000" cy="468000"/>
          </a:xfrm>
          <a:prstGeom prst="rect">
            <a:avLst/>
          </a:prstGeom>
        </p:spPr>
      </p:pic>
      <p:pic>
        <p:nvPicPr>
          <p:cNvPr id="11" name="Graphic 10" descr="Badge 4 with solid fill">
            <a:extLst>
              <a:ext uri="{FF2B5EF4-FFF2-40B4-BE49-F238E27FC236}">
                <a16:creationId xmlns:a16="http://schemas.microsoft.com/office/drawing/2014/main" id="{60351B4A-6BB3-B9DA-023E-187EE4E1634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794542" y="1881516"/>
            <a:ext cx="468000" cy="468000"/>
          </a:xfrm>
          <a:prstGeom prst="rect">
            <a:avLst/>
          </a:prstGeom>
        </p:spPr>
      </p:pic>
      <p:pic>
        <p:nvPicPr>
          <p:cNvPr id="12" name="Graphic 11" descr="Badge 5 with solid fill">
            <a:extLst>
              <a:ext uri="{FF2B5EF4-FFF2-40B4-BE49-F238E27FC236}">
                <a16:creationId xmlns:a16="http://schemas.microsoft.com/office/drawing/2014/main" id="{1A300893-C177-035B-A219-FC6049E2DC7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250483" y="1880076"/>
            <a:ext cx="468000" cy="468000"/>
          </a:xfrm>
          <a:prstGeom prst="rect">
            <a:avLst/>
          </a:prstGeom>
        </p:spPr>
      </p:pic>
      <p:pic>
        <p:nvPicPr>
          <p:cNvPr id="13" name="Graphic 12" descr="Badge 6 with solid fill">
            <a:extLst>
              <a:ext uri="{FF2B5EF4-FFF2-40B4-BE49-F238E27FC236}">
                <a16:creationId xmlns:a16="http://schemas.microsoft.com/office/drawing/2014/main" id="{063091E7-A963-EF50-B2F2-C6CCFD335CF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721248" y="1882631"/>
            <a:ext cx="468000" cy="468000"/>
          </a:xfrm>
          <a:prstGeom prst="rect">
            <a:avLst/>
          </a:prstGeom>
        </p:spPr>
      </p:pic>
      <p:pic>
        <p:nvPicPr>
          <p:cNvPr id="14" name="Graphic 13" descr="Badge 7 with solid fill">
            <a:extLst>
              <a:ext uri="{FF2B5EF4-FFF2-40B4-BE49-F238E27FC236}">
                <a16:creationId xmlns:a16="http://schemas.microsoft.com/office/drawing/2014/main" id="{7412FF20-691E-38CC-D8B3-456AF73DB55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163624" y="1884307"/>
            <a:ext cx="468000" cy="468000"/>
          </a:xfrm>
          <a:prstGeom prst="rect">
            <a:avLst/>
          </a:prstGeom>
        </p:spPr>
      </p:pic>
      <p:pic>
        <p:nvPicPr>
          <p:cNvPr id="15" name="Graphic 14" descr="Badge 8 with solid fill">
            <a:extLst>
              <a:ext uri="{FF2B5EF4-FFF2-40B4-BE49-F238E27FC236}">
                <a16:creationId xmlns:a16="http://schemas.microsoft.com/office/drawing/2014/main" id="{F71DD924-767F-6F93-1AF3-D96571DEC0C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606000" y="1883485"/>
            <a:ext cx="468000" cy="468000"/>
          </a:xfrm>
          <a:prstGeom prst="rect">
            <a:avLst/>
          </a:prstGeom>
        </p:spPr>
      </p:pic>
      <p:pic>
        <p:nvPicPr>
          <p:cNvPr id="16" name="Graphic 15" descr="Badge 9 with solid fill">
            <a:extLst>
              <a:ext uri="{FF2B5EF4-FFF2-40B4-BE49-F238E27FC236}">
                <a16:creationId xmlns:a16="http://schemas.microsoft.com/office/drawing/2014/main" id="{05746AA2-07AD-BB3D-8AC7-7E01AE9FFD64}"/>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64706" y="1880076"/>
            <a:ext cx="468000" cy="468000"/>
          </a:xfrm>
          <a:prstGeom prst="rect">
            <a:avLst/>
          </a:prstGeom>
        </p:spPr>
      </p:pic>
      <p:pic>
        <p:nvPicPr>
          <p:cNvPr id="28" name="Graphic 27" descr="Badge 1 outline">
            <a:extLst>
              <a:ext uri="{FF2B5EF4-FFF2-40B4-BE49-F238E27FC236}">
                <a16:creationId xmlns:a16="http://schemas.microsoft.com/office/drawing/2014/main" id="{377A0617-1C4D-93A7-0816-74355CD2748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100935" y="2382047"/>
            <a:ext cx="914400" cy="914400"/>
          </a:xfrm>
          <a:prstGeom prst="rect">
            <a:avLst/>
          </a:prstGeom>
        </p:spPr>
      </p:pic>
      <p:pic>
        <p:nvPicPr>
          <p:cNvPr id="32" name="Graphic 31" descr="Badge outline">
            <a:extLst>
              <a:ext uri="{FF2B5EF4-FFF2-40B4-BE49-F238E27FC236}">
                <a16:creationId xmlns:a16="http://schemas.microsoft.com/office/drawing/2014/main" id="{328E83A1-A5CF-14CE-994B-9FC912A453D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917798" y="2368814"/>
            <a:ext cx="914400" cy="914400"/>
          </a:xfrm>
          <a:prstGeom prst="rect">
            <a:avLst/>
          </a:prstGeom>
        </p:spPr>
      </p:pic>
      <p:pic>
        <p:nvPicPr>
          <p:cNvPr id="34" name="Graphic 33" descr="Badge 3 outline">
            <a:extLst>
              <a:ext uri="{FF2B5EF4-FFF2-40B4-BE49-F238E27FC236}">
                <a16:creationId xmlns:a16="http://schemas.microsoft.com/office/drawing/2014/main" id="{B8DB6A5A-BA59-B575-8EAE-1F62375C482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822942" y="2360054"/>
            <a:ext cx="914400" cy="914400"/>
          </a:xfrm>
          <a:prstGeom prst="rect">
            <a:avLst/>
          </a:prstGeom>
        </p:spPr>
      </p:pic>
      <p:pic>
        <p:nvPicPr>
          <p:cNvPr id="36" name="Graphic 35" descr="Badge 4 outline">
            <a:extLst>
              <a:ext uri="{FF2B5EF4-FFF2-40B4-BE49-F238E27FC236}">
                <a16:creationId xmlns:a16="http://schemas.microsoft.com/office/drawing/2014/main" id="{7D7894F2-405D-D537-E8CD-FFC2FD562CE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653533" y="2382047"/>
            <a:ext cx="914400" cy="914400"/>
          </a:xfrm>
          <a:prstGeom prst="rect">
            <a:avLst/>
          </a:prstGeom>
        </p:spPr>
      </p:pic>
      <p:pic>
        <p:nvPicPr>
          <p:cNvPr id="38" name="Graphic 37" descr="Badge 5 outline">
            <a:extLst>
              <a:ext uri="{FF2B5EF4-FFF2-40B4-BE49-F238E27FC236}">
                <a16:creationId xmlns:a16="http://schemas.microsoft.com/office/drawing/2014/main" id="{CCB95B5E-BCD4-CD6A-8DA0-49EF454DFC6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470396" y="2382047"/>
            <a:ext cx="914400" cy="914400"/>
          </a:xfrm>
          <a:prstGeom prst="rect">
            <a:avLst/>
          </a:prstGeom>
        </p:spPr>
      </p:pic>
      <p:pic>
        <p:nvPicPr>
          <p:cNvPr id="40" name="Graphic 39" descr="Badge 6 outline">
            <a:extLst>
              <a:ext uri="{FF2B5EF4-FFF2-40B4-BE49-F238E27FC236}">
                <a16:creationId xmlns:a16="http://schemas.microsoft.com/office/drawing/2014/main" id="{B2E42FE5-E882-BB0B-DF27-634BED68E17D}"/>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287259" y="2360054"/>
            <a:ext cx="914400" cy="914400"/>
          </a:xfrm>
          <a:prstGeom prst="rect">
            <a:avLst/>
          </a:prstGeom>
        </p:spPr>
      </p:pic>
      <p:pic>
        <p:nvPicPr>
          <p:cNvPr id="42" name="Graphic 41" descr="Badge 7 outline">
            <a:extLst>
              <a:ext uri="{FF2B5EF4-FFF2-40B4-BE49-F238E27FC236}">
                <a16:creationId xmlns:a16="http://schemas.microsoft.com/office/drawing/2014/main" id="{4F474E09-0F6B-A545-A2FB-528D8342017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104122" y="2382047"/>
            <a:ext cx="914400" cy="914400"/>
          </a:xfrm>
          <a:prstGeom prst="rect">
            <a:avLst/>
          </a:prstGeom>
        </p:spPr>
      </p:pic>
      <p:pic>
        <p:nvPicPr>
          <p:cNvPr id="44" name="Graphic 43" descr="Badge 8 outline">
            <a:extLst>
              <a:ext uri="{FF2B5EF4-FFF2-40B4-BE49-F238E27FC236}">
                <a16:creationId xmlns:a16="http://schemas.microsoft.com/office/drawing/2014/main" id="{E3982124-D3D3-AC60-CDFE-68CC967AC2E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880662" y="2368814"/>
            <a:ext cx="914400" cy="914400"/>
          </a:xfrm>
          <a:prstGeom prst="rect">
            <a:avLst/>
          </a:prstGeom>
        </p:spPr>
      </p:pic>
      <p:pic>
        <p:nvPicPr>
          <p:cNvPr id="46" name="Graphic 45" descr="Badge 9 outline">
            <a:extLst>
              <a:ext uri="{FF2B5EF4-FFF2-40B4-BE49-F238E27FC236}">
                <a16:creationId xmlns:a16="http://schemas.microsoft.com/office/drawing/2014/main" id="{D98F73D0-5CF6-543B-2C7E-39B53C83616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686300" y="2368814"/>
            <a:ext cx="914400" cy="914400"/>
          </a:xfrm>
          <a:prstGeom prst="rect">
            <a:avLst/>
          </a:prstGeom>
        </p:spPr>
      </p:pic>
      <p:pic>
        <p:nvPicPr>
          <p:cNvPr id="48" name="Graphic 47" descr="Badge 10 outline">
            <a:extLst>
              <a:ext uri="{FF2B5EF4-FFF2-40B4-BE49-F238E27FC236}">
                <a16:creationId xmlns:a16="http://schemas.microsoft.com/office/drawing/2014/main" id="{9596ECA7-08AD-60AD-126A-2D32F85555E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474065" y="2363081"/>
            <a:ext cx="914400" cy="914400"/>
          </a:xfrm>
          <a:prstGeom prst="rect">
            <a:avLst/>
          </a:prstGeom>
        </p:spPr>
      </p:pic>
    </p:spTree>
    <p:extLst>
      <p:ext uri="{BB962C8B-B14F-4D97-AF65-F5344CB8AC3E}">
        <p14:creationId xmlns:p14="http://schemas.microsoft.com/office/powerpoint/2010/main" val="147784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210283" y="606093"/>
            <a:ext cx="9876849"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38952401"/>
              </p:ext>
            </p:extLst>
          </p:nvPr>
        </p:nvGraphicFramePr>
        <p:xfrm>
          <a:off x="1335634" y="1993748"/>
          <a:ext cx="9626149" cy="257192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9086149">
                  <a:extLst>
                    <a:ext uri="{9D8B030D-6E8A-4147-A177-3AD203B41FA5}">
                      <a16:colId xmlns:a16="http://schemas.microsoft.com/office/drawing/2014/main" val="4258649048"/>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r>
                        <a:rPr lang="en-GB" sz="2200" dirty="0"/>
                        <a:t>one</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extLst>
                          <a:ext uri="{96DAC541-7B7A-43D3-8B79-37D633B846F1}">
                            <asvg:svgBlip xmlns:asvg="http://schemas.microsoft.com/office/drawing/2016/SVG/main" r:embed="rId5"/>
                          </a:ext>
                        </a:extLst>
                      </a:blip>
                      <a:stretch>
                        <a:fillRect/>
                      </a:stretch>
                    </a:blipFill>
                  </a:tcPr>
                </a:tc>
                <a:tc rowSpan="2">
                  <a:txBody>
                    <a:bodyPr/>
                    <a:lstStyle/>
                    <a:p>
                      <a:r>
                        <a:rPr lang="en-GB" sz="2200" dirty="0"/>
                        <a:t>two</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r>
                        <a:rPr lang="en-GB" sz="2200" dirty="0"/>
                        <a:t>three</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r>
                        <a:rPr lang="en-GB" sz="2200" dirty="0"/>
                        <a:t>four</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bl>
          </a:graphicData>
        </a:graphic>
      </p:graphicFrame>
    </p:spTree>
    <p:extLst>
      <p:ext uri="{BB962C8B-B14F-4D97-AF65-F5344CB8AC3E}">
        <p14:creationId xmlns:p14="http://schemas.microsoft.com/office/powerpoint/2010/main" val="1270494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038399" y="689938"/>
            <a:ext cx="10115202"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2996315249"/>
              </p:ext>
            </p:extLst>
          </p:nvPr>
        </p:nvGraphicFramePr>
        <p:xfrm>
          <a:off x="726954" y="1971714"/>
          <a:ext cx="10440000" cy="32842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4680000">
                  <a:extLst>
                    <a:ext uri="{9D8B030D-6E8A-4147-A177-3AD203B41FA5}">
                      <a16:colId xmlns:a16="http://schemas.microsoft.com/office/drawing/2014/main" val="4258649048"/>
                    </a:ext>
                  </a:extLst>
                </a:gridCol>
                <a:gridCol w="540000">
                  <a:extLst>
                    <a:ext uri="{9D8B030D-6E8A-4147-A177-3AD203B41FA5}">
                      <a16:colId xmlns:a16="http://schemas.microsoft.com/office/drawing/2014/main" val="2861192458"/>
                    </a:ext>
                  </a:extLst>
                </a:gridCol>
                <a:gridCol w="4680000">
                  <a:extLst>
                    <a:ext uri="{9D8B030D-6E8A-4147-A177-3AD203B41FA5}">
                      <a16:colId xmlns:a16="http://schemas.microsoft.com/office/drawing/2014/main" val="1996446775"/>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t>Edit in Master slide view</a:t>
                      </a:r>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0">
                      <a:blip r:embed="rId4">
                        <a:extLst>
                          <a:ext uri="{96DAC541-7B7A-43D3-8B79-37D633B846F1}">
                            <asvg:svgBlip xmlns:asvg="http://schemas.microsoft.com/office/drawing/2016/SVG/main" r:embed="rId5"/>
                          </a:ext>
                        </a:extLst>
                      </a:blip>
                      <a:srcRect/>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0">
                        <a:extLst>
                          <a:ext uri="{96DAC541-7B7A-43D3-8B79-37D633B846F1}">
                            <asvg:svgBlip xmlns:asvg="http://schemas.microsoft.com/office/drawing/2016/SVG/main" r:embed="rId11"/>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extLst>
                          <a:ext uri="{96DAC541-7B7A-43D3-8B79-37D633B846F1}">
                            <asvg:svgBlip xmlns:asvg="http://schemas.microsoft.com/office/drawing/2016/SVG/main" r:embed="rId13"/>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extLst>
                          <a:ext uri="{96DAC541-7B7A-43D3-8B79-37D633B846F1}">
                            <asvg:svgBlip xmlns:asvg="http://schemas.microsoft.com/office/drawing/2016/SVG/main" r:embed="rId15"/>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extLst>
                          <a:ext uri="{96DAC541-7B7A-43D3-8B79-37D633B846F1}">
                            <asvg:svgBlip xmlns:asvg="http://schemas.microsoft.com/office/drawing/2016/SVG/main" r:embed="rId17"/>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extLst>
                          <a:ext uri="{96DAC541-7B7A-43D3-8B79-37D633B846F1}">
                            <asvg:svgBlip xmlns:asvg="http://schemas.microsoft.com/office/drawing/2016/SVG/main" r:embed="rId19"/>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extLst>
                          <a:ext uri="{96DAC541-7B7A-43D3-8B79-37D633B846F1}">
                            <asvg:svgBlip xmlns:asvg="http://schemas.microsoft.com/office/drawing/2016/SVG/main" r:embed="rId21"/>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105705"/>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673635"/>
                  </a:ext>
                </a:extLst>
              </a:tr>
            </a:tbl>
          </a:graphicData>
        </a:graphic>
      </p:graphicFrame>
    </p:spTree>
    <p:extLst>
      <p:ext uri="{BB962C8B-B14F-4D97-AF65-F5344CB8AC3E}">
        <p14:creationId xmlns:p14="http://schemas.microsoft.com/office/powerpoint/2010/main" val="372489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GB"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34479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6026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4" name="Picture 12" descr="Partners; Sustaining Creative Economies ...">
            <a:extLst>
              <a:ext uri="{FF2B5EF4-FFF2-40B4-BE49-F238E27FC236}">
                <a16:creationId xmlns:a16="http://schemas.microsoft.com/office/drawing/2014/main" id="{C213A523-D735-8490-152A-23415FF2543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9888991" y="5440123"/>
            <a:ext cx="1342114" cy="7515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139AE9B-1271-7638-B347-A5F464D2BE3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23A3BAF4-52A6-7AC7-8C6F-183586D9D88D}"/>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F193AA3C-DFA6-2BE6-3BD0-0D6E60101593}"/>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10">
            <a:extLst>
              <a:ext uri="{FF2B5EF4-FFF2-40B4-BE49-F238E27FC236}">
                <a16:creationId xmlns:a16="http://schemas.microsoft.com/office/drawing/2014/main" id="{2A7E09F9-D2AF-737B-7EF3-D1714380AC3D}"/>
              </a:ext>
            </a:extLst>
          </p:cNvPr>
          <p:cNvPicPr>
            <a:picLocks noChangeAspect="1" noChangeArrowheads="1"/>
          </p:cNvPicPr>
          <p:nvPr userDrawn="1"/>
        </p:nvPicPr>
        <p:blipFill rotWithShape="1">
          <a:blip r:embed="rId3">
            <a:alphaModFix amt="35000"/>
            <a:extLst>
              <a:ext uri="{BEBA8EAE-BF5A-486C-A8C5-ECC9F3942E4B}">
                <a14:imgProps xmlns:a14="http://schemas.microsoft.com/office/drawing/2010/main">
                  <a14:imgLayer r:embed="rId4">
                    <a14:imgEffect>
                      <a14:backgroundRemoval t="7944" b="94860" l="9780" r="89976">
                        <a14:foregroundMark x1="25672" y1="20093" x2="32152" y2="70327"/>
                        <a14:foregroundMark x1="32152" y1="70327" x2="79829" y2="87383"/>
                        <a14:foregroundMark x1="79829" y1="87383" x2="79095" y2="36682"/>
                        <a14:foregroundMark x1="79095" y1="36682" x2="64914" y2="14720"/>
                        <a14:foregroundMark x1="64914" y1="14720" x2="48533" y2="7944"/>
                        <a14:foregroundMark x1="48533" y1="7944" x2="30196" y2="13084"/>
                        <a14:foregroundMark x1="30196" y1="13084" x2="25306" y2="20561"/>
                        <a14:foregroundMark x1="21760" y1="39486" x2="25061" y2="78505"/>
                        <a14:foregroundMark x1="25061" y1="78505" x2="64670" y2="92056"/>
                        <a14:foregroundMark x1="64670" y1="92056" x2="78851" y2="91822"/>
                        <a14:foregroundMark x1="82641" y1="15187" x2="86675" y2="62850"/>
                        <a14:foregroundMark x1="86675" y1="62850" x2="80196" y2="94626"/>
                        <a14:foregroundMark x1="80196" y1="94626" x2="78117" y2="94860"/>
                      </a14:backgroundRemoval>
                    </a14:imgEffect>
                  </a14:imgLayer>
                </a14:imgProps>
              </a:ext>
              <a:ext uri="{28A0092B-C50C-407E-A947-70E740481C1C}">
                <a14:useLocalDpi xmlns:a14="http://schemas.microsoft.com/office/drawing/2010/main" val="0"/>
              </a:ext>
            </a:extLst>
          </a:blip>
          <a:srcRect l="17245" t="2011" r="13041"/>
          <a:stretch/>
        </p:blipFill>
        <p:spPr bwMode="auto">
          <a:xfrm>
            <a:off x="3480620" y="-23164"/>
            <a:ext cx="8635320" cy="635068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vertising outline">
            <a:extLst>
              <a:ext uri="{FF2B5EF4-FFF2-40B4-BE49-F238E27FC236}">
                <a16:creationId xmlns:a16="http://schemas.microsoft.com/office/drawing/2014/main" id="{1EDC15B8-2173-9DC7-DB3B-645E07D8406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1" y="208195"/>
            <a:ext cx="7304134" cy="6756079"/>
          </a:xfrm>
          <a:prstGeom prst="rect">
            <a:avLst/>
          </a:prstGeom>
        </p:spPr>
      </p:pic>
      <p:pic>
        <p:nvPicPr>
          <p:cNvPr id="15" name="Graphic 14">
            <a:extLst>
              <a:ext uri="{FF2B5EF4-FFF2-40B4-BE49-F238E27FC236}">
                <a16:creationId xmlns:a16="http://schemas.microsoft.com/office/drawing/2014/main" id="{CD1C29E7-0246-1CD7-8A1F-30707B7E18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4192" y="4729773"/>
            <a:ext cx="2851533" cy="938724"/>
          </a:xfrm>
          <a:prstGeom prst="rect">
            <a:avLst/>
          </a:prstGeom>
        </p:spPr>
      </p:pic>
      <p:sp>
        <p:nvSpPr>
          <p:cNvPr id="16" name="TextBox 15">
            <a:extLst>
              <a:ext uri="{FF2B5EF4-FFF2-40B4-BE49-F238E27FC236}">
                <a16:creationId xmlns:a16="http://schemas.microsoft.com/office/drawing/2014/main" id="{2B8C7C2A-22F2-9C49-D70E-5C8A22C35019}"/>
              </a:ext>
            </a:extLst>
          </p:cNvPr>
          <p:cNvSpPr txBox="1"/>
          <p:nvPr userDrawn="1"/>
        </p:nvSpPr>
        <p:spPr>
          <a:xfrm>
            <a:off x="2189351" y="4909434"/>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9"/>
              </a:rPr>
              <a:t>chris.moreh@ncl.ac.uk</a:t>
            </a:r>
            <a:endParaRPr lang="en-GB" sz="1600" b="0" dirty="0">
              <a:latin typeface="Arial Nova Cond Light" panose="020B0306020202020204" pitchFamily="34" charset="0"/>
              <a:cs typeface="Courier New" panose="02070309020205020404" pitchFamily="49" charset="0"/>
              <a:hlinkClick r:id="rId1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2"/>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3"/>
              </a:rPr>
              <a:t>Chris Moreh</a:t>
            </a:r>
            <a:endParaRPr lang="en-GB" sz="1600" b="0" dirty="0">
              <a:latin typeface="Arial Nova Cond Light" panose="020B0306020202020204" pitchFamily="34" charset="0"/>
              <a:cs typeface="Courier New" panose="02070309020205020404" pitchFamily="49" charset="0"/>
            </a:endParaRPr>
          </a:p>
        </p:txBody>
      </p:sp>
      <p:pic>
        <p:nvPicPr>
          <p:cNvPr id="17" name="Picture 16">
            <a:extLst>
              <a:ext uri="{FF2B5EF4-FFF2-40B4-BE49-F238E27FC236}">
                <a16:creationId xmlns:a16="http://schemas.microsoft.com/office/drawing/2014/main" id="{DD7CACF7-D679-73AB-9142-786DA076C3A7}"/>
              </a:ext>
            </a:extLst>
          </p:cNvPr>
          <p:cNvPicPr>
            <a:picLocks noChangeAspect="1"/>
          </p:cNvPicPr>
          <p:nvPr userDrawn="1"/>
        </p:nvPicPr>
        <p:blipFill>
          <a:blip r:embed="rId14"/>
          <a:stretch>
            <a:fillRect/>
          </a:stretch>
        </p:blipFill>
        <p:spPr>
          <a:xfrm flipH="1">
            <a:off x="2205260" y="5245571"/>
            <a:ext cx="174474" cy="180000"/>
          </a:xfrm>
          <a:prstGeom prst="rect">
            <a:avLst/>
          </a:prstGeom>
        </p:spPr>
      </p:pic>
      <p:pic>
        <p:nvPicPr>
          <p:cNvPr id="18" name="Picture 4">
            <a:extLst>
              <a:ext uri="{FF2B5EF4-FFF2-40B4-BE49-F238E27FC236}">
                <a16:creationId xmlns:a16="http://schemas.microsoft.com/office/drawing/2014/main" id="{F5D755EC-05C2-0884-2C2F-74A7297B707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174731" y="571206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40A42823-F60C-D577-74D9-FE8C3E3A623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199734" y="5980746"/>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ECDBB212-ABA5-CE0D-7F0C-C37D656E0D6B}"/>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169249" y="5458509"/>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mail Icon Clip Art , Royalty PNG Transparent Background, Free Download  #130 - FreeIconsPNG">
            <a:extLst>
              <a:ext uri="{FF2B5EF4-FFF2-40B4-BE49-F238E27FC236}">
                <a16:creationId xmlns:a16="http://schemas.microsoft.com/office/drawing/2014/main" id="{9AD65224-3024-068D-2B15-9BC76597054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210092" y="5003382"/>
            <a:ext cx="1764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3504B0-8CB3-256C-EF50-E93FEF75ACFC}"/>
              </a:ext>
            </a:extLst>
          </p:cNvPr>
          <p:cNvPicPr>
            <a:picLocks noChangeAspect="1"/>
          </p:cNvPicPr>
          <p:nvPr userDrawn="1"/>
        </p:nvPicPr>
        <p:blipFill rotWithShape="1">
          <a:blip r:embed="rId19"/>
          <a:srcRect l="14262" t="5451" r="9231" b="22240"/>
          <a:stretch/>
        </p:blipFill>
        <p:spPr>
          <a:xfrm>
            <a:off x="851647" y="1470212"/>
            <a:ext cx="5629836" cy="2671482"/>
          </a:xfrm>
          <a:prstGeom prst="rect">
            <a:avLst/>
          </a:prstGeom>
        </p:spPr>
      </p:pic>
    </p:spTree>
    <p:extLst>
      <p:ext uri="{BB962C8B-B14F-4D97-AF65-F5344CB8AC3E}">
        <p14:creationId xmlns:p14="http://schemas.microsoft.com/office/powerpoint/2010/main" val="69132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ECC6-7BD6-D9D0-DD8F-30FCF10DE4E6}"/>
              </a:ext>
            </a:extLst>
          </p:cNvPr>
          <p:cNvSpPr>
            <a:spLocks noGrp="1"/>
          </p:cNvSpPr>
          <p:nvPr>
            <p:ph type="title" hasCustomPrompt="1"/>
          </p:nvPr>
        </p:nvSpPr>
        <p:spPr/>
        <p:txBody>
          <a:bodyPr/>
          <a:lstStyle>
            <a:lvl1pPr>
              <a:defRPr/>
            </a:lvl1pPr>
          </a:lstStyle>
          <a:p>
            <a:r>
              <a:rPr lang="en-GB" dirty="0"/>
              <a:t>References</a:t>
            </a:r>
          </a:p>
        </p:txBody>
      </p:sp>
      <p:sp>
        <p:nvSpPr>
          <p:cNvPr id="3" name="Date Placeholder 2">
            <a:extLst>
              <a:ext uri="{FF2B5EF4-FFF2-40B4-BE49-F238E27FC236}">
                <a16:creationId xmlns:a16="http://schemas.microsoft.com/office/drawing/2014/main" id="{B9857D05-3B38-1245-894D-24581A24F27D}"/>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F3C7BA36-6C3C-C811-3047-B251D5B25444}"/>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589F523-D9FC-8E93-1712-1B6E3DE742AF}"/>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7" name="Text Placeholder 6">
            <a:extLst>
              <a:ext uri="{FF2B5EF4-FFF2-40B4-BE49-F238E27FC236}">
                <a16:creationId xmlns:a16="http://schemas.microsoft.com/office/drawing/2014/main" id="{C9FD4878-448B-C559-6183-304914140DFB}"/>
              </a:ext>
            </a:extLst>
          </p:cNvPr>
          <p:cNvSpPr>
            <a:spLocks noGrp="1"/>
          </p:cNvSpPr>
          <p:nvPr>
            <p:ph type="body" sz="quarter" idx="13"/>
          </p:nvPr>
        </p:nvSpPr>
        <p:spPr>
          <a:xfrm>
            <a:off x="757238" y="1431925"/>
            <a:ext cx="10455275" cy="4657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636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756746" y="286604"/>
            <a:ext cx="9578516" cy="911576"/>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5261" y="286604"/>
            <a:ext cx="1640837" cy="911576"/>
          </a:xfrm>
          <a:prstGeom prst="rect">
            <a:avLst/>
          </a:prstGeom>
        </p:spPr>
      </p:pic>
    </p:spTree>
    <p:extLst>
      <p:ext uri="{BB962C8B-B14F-4D97-AF65-F5344CB8AC3E}">
        <p14:creationId xmlns:p14="http://schemas.microsoft.com/office/powerpoint/2010/main" val="2900277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745" y="286604"/>
            <a:ext cx="9448800" cy="911576"/>
          </a:xfrm>
        </p:spPr>
        <p:txBody>
          <a:bodyPr/>
          <a:lstStyle>
            <a:lvl1pPr marL="0">
              <a:defRPr b="1"/>
            </a:lvl1p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10"/>
          </p:nvPr>
        </p:nvSpPr>
        <p:spPr/>
        <p:txBody>
          <a:bodyPr/>
          <a:lstStyle>
            <a:lvl1pPr>
              <a:defRPr sz="1200"/>
            </a:lvl1p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endParaRPr lang="en-GB" dirty="0"/>
          </a:p>
        </p:txBody>
      </p:sp>
      <p:sp>
        <p:nvSpPr>
          <p:cNvPr id="6" name="Slide Number Placeholder 5"/>
          <p:cNvSpPr>
            <a:spLocks noGrp="1"/>
          </p:cNvSpPr>
          <p:nvPr>
            <p:ph type="sldNum" sz="quarter" idx="12"/>
          </p:nvPr>
        </p:nvSpPr>
        <p:spPr/>
        <p:txBody>
          <a:bodyPr/>
          <a:lstStyle>
            <a:lvl1pPr>
              <a:defRPr sz="1200"/>
            </a:lvl1pPr>
          </a:lstStyle>
          <a:p>
            <a:fld id="{9FAA51BB-2FC0-4DB8-B50E-F52D50E733B6}" type="slidenum">
              <a:rPr lang="en-GB" smtClean="0"/>
              <a:pPr/>
              <a:t>‹#›</a:t>
            </a:fld>
            <a:endParaRPr lang="en-GB" dirty="0"/>
          </a:p>
        </p:txBody>
      </p:sp>
      <p:pic>
        <p:nvPicPr>
          <p:cNvPr id="8" name="Picture 7" descr="A black background with text and colorful dots&#10;&#10;Description automatically generated">
            <a:extLst>
              <a:ext uri="{FF2B5EF4-FFF2-40B4-BE49-F238E27FC236}">
                <a16:creationId xmlns:a16="http://schemas.microsoft.com/office/drawing/2014/main" id="{77856388-EE09-056A-2FE4-8DA8669CE6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5261" y="286604"/>
            <a:ext cx="1640837" cy="911576"/>
          </a:xfrm>
          <a:prstGeom prst="rect">
            <a:avLst/>
          </a:prstGeom>
        </p:spPr>
      </p:pic>
    </p:spTree>
    <p:extLst>
      <p:ext uri="{BB962C8B-B14F-4D97-AF65-F5344CB8AC3E}">
        <p14:creationId xmlns:p14="http://schemas.microsoft.com/office/powerpoint/2010/main" val="2595251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91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01/10/2024</a:t>
            </a:r>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Week 2 - Measurement and Description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AA51BB-2FC0-4DB8-B50E-F52D50E733B6}" type="slidenum">
              <a:rPr lang="en-GB" smtClean="0"/>
              <a:t>‹#›</a:t>
            </a:fld>
            <a:endParaRPr lang="en-GB"/>
          </a:p>
        </p:txBody>
      </p:sp>
    </p:spTree>
    <p:extLst>
      <p:ext uri="{BB962C8B-B14F-4D97-AF65-F5344CB8AC3E}">
        <p14:creationId xmlns:p14="http://schemas.microsoft.com/office/powerpoint/2010/main" val="529753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l="-1000" r="-1000" b="6000"/>
          </a:stretch>
        </a:blipFill>
        <a:effectLst/>
      </p:bgPr>
    </p:bg>
    <p:spTree>
      <p:nvGrpSpPr>
        <p:cNvPr id="1" name=""/>
        <p:cNvGrpSpPr/>
        <p:nvPr/>
      </p:nvGrpSpPr>
      <p:grpSpPr>
        <a:xfrm>
          <a:off x="0" y="0"/>
          <a:ext cx="0" cy="0"/>
          <a:chOff x="0" y="0"/>
          <a:chExt cx="0" cy="0"/>
        </a:xfrm>
      </p:grpSpPr>
      <p:sp>
        <p:nvSpPr>
          <p:cNvPr id="8" name="Rectangle 7"/>
          <p:cNvSpPr/>
          <p:nvPr/>
        </p:nvSpPr>
        <p:spPr>
          <a:xfrm>
            <a:off x="5539630" y="1128947"/>
            <a:ext cx="6468395" cy="3116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664452" y="1340856"/>
            <a:ext cx="6218753" cy="1475916"/>
          </a:xfrm>
        </p:spPr>
        <p:txBody>
          <a:bodyPr lIns="91440" tIns="0" rIns="91440" bIns="0" anchor="b">
            <a:noAutofit/>
          </a:bodyPr>
          <a:lstStyle>
            <a:lvl1pPr>
              <a:defRPr sz="5400" b="1">
                <a:solidFill>
                  <a:srgbClr val="FFFFFF"/>
                </a:solidFill>
              </a:defRPr>
            </a:lvl1pPr>
          </a:lstStyle>
          <a:p>
            <a:r>
              <a:rPr lang="en-GB" dirty="0"/>
              <a:t>Click to edit Master title style</a:t>
            </a:r>
            <a:endParaRPr lang="en-US" dirty="0"/>
          </a:p>
        </p:txBody>
      </p:sp>
      <p:sp>
        <p:nvSpPr>
          <p:cNvPr id="4" name="Text Placeholder 3"/>
          <p:cNvSpPr>
            <a:spLocks noGrp="1"/>
          </p:cNvSpPr>
          <p:nvPr>
            <p:ph type="body" sz="half" idx="2"/>
          </p:nvPr>
        </p:nvSpPr>
        <p:spPr>
          <a:xfrm>
            <a:off x="5664452" y="3094377"/>
            <a:ext cx="6218753" cy="972284"/>
          </a:xfrm>
        </p:spPr>
        <p:txBody>
          <a:bodyPr lIns="91440" tIns="0" rIns="91440" bIns="0">
            <a:normAutofit/>
          </a:bodyPr>
          <a:lstStyle>
            <a:lvl1pPr marL="0" indent="0">
              <a:spcBef>
                <a:spcPts val="0"/>
              </a:spcBef>
              <a:spcAft>
                <a:spcPts val="600"/>
              </a:spcAft>
              <a:buNone/>
              <a:defRPr sz="32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5" name="Date Placeholder 4"/>
          <p:cNvSpPr>
            <a:spLocks noGrp="1"/>
          </p:cNvSpPr>
          <p:nvPr>
            <p:ph type="dt" sz="half" idx="10"/>
          </p:nvPr>
        </p:nvSpPr>
        <p:spPr/>
        <p:txBody>
          <a:bodyPr/>
          <a:lstStyle/>
          <a:p>
            <a:r>
              <a:rPr lang="en-US"/>
              <a:t>01/10/2024</a:t>
            </a:r>
            <a:endParaRPr lang="en-GB"/>
          </a:p>
        </p:txBody>
      </p:sp>
      <p:sp>
        <p:nvSpPr>
          <p:cNvPr id="6" name="Footer Placeholder 5"/>
          <p:cNvSpPr>
            <a:spLocks noGrp="1"/>
          </p:cNvSpPr>
          <p:nvPr>
            <p:ph type="ftr" sz="quarter" idx="11"/>
          </p:nvPr>
        </p:nvSpPr>
        <p:spPr/>
        <p:txBody>
          <a:bodyPr/>
          <a:lstStyle/>
          <a:p>
            <a:r>
              <a:rPr lang="en-GB"/>
              <a:t>Week 2 - Measurement and Description</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01317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b="1"/>
            </a:lvl1pPr>
          </a:lstStyle>
          <a:p>
            <a:r>
              <a:rPr lang="en-GB" dirty="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US"/>
              <a:t>01/10/2024</a:t>
            </a:r>
            <a:endParaRPr lang="en-GB"/>
          </a:p>
        </p:txBody>
      </p:sp>
      <p:sp>
        <p:nvSpPr>
          <p:cNvPr id="6" name="Footer Placeholder 5"/>
          <p:cNvSpPr>
            <a:spLocks noGrp="1"/>
          </p:cNvSpPr>
          <p:nvPr>
            <p:ph type="ftr" sz="quarter" idx="11"/>
          </p:nvPr>
        </p:nvSpPr>
        <p:spPr/>
        <p:txBody>
          <a:bodyPr/>
          <a:lstStyle/>
          <a:p>
            <a:r>
              <a:rPr lang="en-GB"/>
              <a:t>Week 2 - Measurement and Description</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000362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b="1"/>
            </a:lvl1pPr>
          </a:lstStyle>
          <a:p>
            <a:r>
              <a:rPr lang="en-GB" dirty="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US"/>
              <a:t>01/10/2024</a:t>
            </a:r>
            <a:endParaRPr lang="en-GB"/>
          </a:p>
        </p:txBody>
      </p:sp>
      <p:sp>
        <p:nvSpPr>
          <p:cNvPr id="8" name="Footer Placeholder 7"/>
          <p:cNvSpPr>
            <a:spLocks noGrp="1"/>
          </p:cNvSpPr>
          <p:nvPr>
            <p:ph type="ftr" sz="quarter" idx="11"/>
          </p:nvPr>
        </p:nvSpPr>
        <p:spPr/>
        <p:txBody>
          <a:bodyPr/>
          <a:lstStyle/>
          <a:p>
            <a:r>
              <a:rPr lang="en-GB"/>
              <a:t>Week 2 - Measurement and Description</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048557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r>
              <a:rPr lang="en-US"/>
              <a:t>01/10/2024</a:t>
            </a:r>
            <a:endParaRPr lang="en-GB"/>
          </a:p>
        </p:txBody>
      </p:sp>
      <p:sp>
        <p:nvSpPr>
          <p:cNvPr id="4" name="Footer Placeholder 3"/>
          <p:cNvSpPr>
            <a:spLocks noGrp="1"/>
          </p:cNvSpPr>
          <p:nvPr>
            <p:ph type="ftr" sz="quarter" idx="11"/>
          </p:nvPr>
        </p:nvSpPr>
        <p:spPr/>
        <p:txBody>
          <a:bodyPr/>
          <a:lstStyle/>
          <a:p>
            <a:r>
              <a:rPr lang="en-GB"/>
              <a:t>Week 2 - Measurement and Description</a:t>
            </a:r>
          </a:p>
        </p:txBody>
      </p:sp>
      <p:sp>
        <p:nvSpPr>
          <p:cNvPr id="5" name="Slide Number Placeholder 4"/>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90176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Placeholder 1"/>
          <p:cNvSpPr>
            <a:spLocks noGrp="1"/>
          </p:cNvSpPr>
          <p:nvPr>
            <p:ph type="title"/>
          </p:nvPr>
        </p:nvSpPr>
        <p:spPr>
          <a:xfrm>
            <a:off x="756746" y="286604"/>
            <a:ext cx="9578516" cy="911576"/>
          </a:xfrm>
          <a:prstGeom prst="rect">
            <a:avLst/>
          </a:prstGeom>
        </p:spPr>
        <p:txBody>
          <a:bodyPr vert="horz" lIns="91440" tIns="45720" rIns="91440" bIns="45720" rtlCol="0" anchor="b">
            <a:normAutofit/>
          </a:bodyPr>
          <a:lstStyle/>
          <a:p>
            <a:r>
              <a:rPr lang="en-GB" dirty="0"/>
              <a:t>Click to edit Master title style</a:t>
            </a:r>
            <a:endParaRPr lang="en-US" dirty="0"/>
          </a:p>
        </p:txBody>
      </p:sp>
      <p:sp>
        <p:nvSpPr>
          <p:cNvPr id="3" name="Text Placeholder 2"/>
          <p:cNvSpPr>
            <a:spLocks noGrp="1"/>
          </p:cNvSpPr>
          <p:nvPr>
            <p:ph type="body" idx="1"/>
          </p:nvPr>
        </p:nvSpPr>
        <p:spPr>
          <a:xfrm>
            <a:off x="756745" y="1477880"/>
            <a:ext cx="10398935" cy="4681181"/>
          </a:xfrm>
          <a:prstGeom prst="rect">
            <a:avLst/>
          </a:prstGeom>
        </p:spPr>
        <p:txBody>
          <a:bodyPr vert="horz" lIns="0" tIns="45720" rIns="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r>
              <a:rPr lang="en-US"/>
              <a:t>01/10/2024</a:t>
            </a:r>
            <a:endParaRPr lang="en-GB"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000" cap="all" baseline="0">
                <a:solidFill>
                  <a:srgbClr val="FFFFFF"/>
                </a:solidFill>
              </a:defRPr>
            </a:lvl1pPr>
          </a:lstStyle>
          <a:p>
            <a:r>
              <a:rPr lang="en-GB"/>
              <a:t>Week 2 - Measurement and Description</a:t>
            </a:r>
            <a:endParaRPr lang="en-GB"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312024316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8" r:id="rId5"/>
    <p:sldLayoutId id="2147483669" r:id="rId6"/>
    <p:sldLayoutId id="2147483664" r:id="rId7"/>
    <p:sldLayoutId id="2147483665" r:id="rId8"/>
    <p:sldLayoutId id="2147483666" r:id="rId9"/>
    <p:sldLayoutId id="2147483667" r:id="rId10"/>
    <p:sldLayoutId id="2147483674" r:id="rId11"/>
    <p:sldLayoutId id="2147483676" r:id="rId12"/>
    <p:sldLayoutId id="2147483675" r:id="rId13"/>
    <p:sldLayoutId id="2147483670" r:id="rId14"/>
    <p:sldLayoutId id="2147483671" r:id="rId15"/>
    <p:sldLayoutId id="2147483673" r:id="rId16"/>
    <p:sldLayoutId id="2147483677"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100000"/>
        </a:lnSpc>
        <a:spcBef>
          <a:spcPct val="0"/>
        </a:spcBef>
        <a:buNone/>
        <a:defRPr sz="4000" b="1" kern="1200" spc="-50" baseline="0">
          <a:solidFill>
            <a:schemeClr val="accent1">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Arial Narrow" panose="020B0606020202030204"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1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10000"/>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8280CFAB-64B1-8AAB-08BA-B417B972F99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245" t="2011" r="13041"/>
          <a:stretch/>
        </p:blipFill>
        <p:spPr bwMode="auto">
          <a:xfrm>
            <a:off x="9383756" y="5633884"/>
            <a:ext cx="841864" cy="619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13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70ED-3993-8DF9-C3CC-93C2FCD638BD}"/>
              </a:ext>
            </a:extLst>
          </p:cNvPr>
          <p:cNvSpPr>
            <a:spLocks noGrp="1"/>
          </p:cNvSpPr>
          <p:nvPr>
            <p:ph type="title"/>
          </p:nvPr>
        </p:nvSpPr>
        <p:spPr/>
        <p:txBody>
          <a:bodyPr/>
          <a:lstStyle/>
          <a:p>
            <a:r>
              <a:rPr lang="en-GB" dirty="0" err="1"/>
              <a:t>BSA</a:t>
            </a:r>
            <a:r>
              <a:rPr lang="en-GB" dirty="0"/>
              <a:t> 2010 (</a:t>
            </a:r>
            <a:r>
              <a:rPr lang="en-GB" dirty="0" err="1"/>
              <a:t>Q828</a:t>
            </a:r>
            <a:r>
              <a:rPr lang="en-GB" dirty="0"/>
              <a:t>)</a:t>
            </a:r>
          </a:p>
        </p:txBody>
      </p:sp>
      <p:pic>
        <p:nvPicPr>
          <p:cNvPr id="5" name="Picture 4">
            <a:extLst>
              <a:ext uri="{FF2B5EF4-FFF2-40B4-BE49-F238E27FC236}">
                <a16:creationId xmlns:a16="http://schemas.microsoft.com/office/drawing/2014/main" id="{6F2D26E8-7DDA-96C5-54AD-5D97488045E8}"/>
              </a:ext>
            </a:extLst>
          </p:cNvPr>
          <p:cNvPicPr>
            <a:picLocks noChangeAspect="1"/>
          </p:cNvPicPr>
          <p:nvPr/>
        </p:nvPicPr>
        <p:blipFill>
          <a:blip r:embed="rId2"/>
          <a:stretch>
            <a:fillRect/>
          </a:stretch>
        </p:blipFill>
        <p:spPr>
          <a:xfrm>
            <a:off x="838200" y="2733867"/>
            <a:ext cx="10515601" cy="1817697"/>
          </a:xfrm>
          <a:prstGeom prst="rect">
            <a:avLst/>
          </a:prstGeom>
        </p:spPr>
      </p:pic>
    </p:spTree>
    <p:extLst>
      <p:ext uri="{BB962C8B-B14F-4D97-AF65-F5344CB8AC3E}">
        <p14:creationId xmlns:p14="http://schemas.microsoft.com/office/powerpoint/2010/main" val="4095942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B922-B20B-5476-069E-B438F1A757F9}"/>
              </a:ext>
            </a:extLst>
          </p:cNvPr>
          <p:cNvSpPr>
            <a:spLocks noGrp="1"/>
          </p:cNvSpPr>
          <p:nvPr>
            <p:ph type="title"/>
          </p:nvPr>
        </p:nvSpPr>
        <p:spPr/>
        <p:txBody>
          <a:bodyPr/>
          <a:lstStyle/>
          <a:p>
            <a:r>
              <a:rPr lang="en-GB" dirty="0"/>
              <a:t>Citizenship Survey: 2010-11</a:t>
            </a:r>
          </a:p>
        </p:txBody>
      </p:sp>
      <p:pic>
        <p:nvPicPr>
          <p:cNvPr id="5" name="Picture 4">
            <a:extLst>
              <a:ext uri="{FF2B5EF4-FFF2-40B4-BE49-F238E27FC236}">
                <a16:creationId xmlns:a16="http://schemas.microsoft.com/office/drawing/2014/main" id="{C20E7805-3CDA-6E0F-864A-4423532B179E}"/>
              </a:ext>
            </a:extLst>
          </p:cNvPr>
          <p:cNvPicPr>
            <a:picLocks noChangeAspect="1"/>
          </p:cNvPicPr>
          <p:nvPr/>
        </p:nvPicPr>
        <p:blipFill>
          <a:blip r:embed="rId2"/>
          <a:stretch>
            <a:fillRect/>
          </a:stretch>
        </p:blipFill>
        <p:spPr>
          <a:xfrm>
            <a:off x="1467671" y="2457683"/>
            <a:ext cx="9810342" cy="2674826"/>
          </a:xfrm>
          <a:prstGeom prst="rect">
            <a:avLst/>
          </a:prstGeom>
        </p:spPr>
      </p:pic>
    </p:spTree>
    <p:extLst>
      <p:ext uri="{BB962C8B-B14F-4D97-AF65-F5344CB8AC3E}">
        <p14:creationId xmlns:p14="http://schemas.microsoft.com/office/powerpoint/2010/main" val="1014027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835FF-172F-604D-2961-E8F42A5A03CD}"/>
              </a:ext>
            </a:extLst>
          </p:cNvPr>
          <p:cNvSpPr>
            <a:spLocks noGrp="1"/>
          </p:cNvSpPr>
          <p:nvPr>
            <p:ph type="title"/>
          </p:nvPr>
        </p:nvSpPr>
        <p:spPr/>
        <p:txBody>
          <a:bodyPr/>
          <a:lstStyle/>
          <a:p>
            <a:r>
              <a:rPr lang="en-GB" dirty="0"/>
              <a:t>CLS 2023-24</a:t>
            </a:r>
          </a:p>
        </p:txBody>
      </p:sp>
      <p:pic>
        <p:nvPicPr>
          <p:cNvPr id="5" name="Picture 4">
            <a:extLst>
              <a:ext uri="{FF2B5EF4-FFF2-40B4-BE49-F238E27FC236}">
                <a16:creationId xmlns:a16="http://schemas.microsoft.com/office/drawing/2014/main" id="{C198C24C-C87F-1E08-C594-CBFFE69E3C00}"/>
              </a:ext>
            </a:extLst>
          </p:cNvPr>
          <p:cNvPicPr>
            <a:picLocks noChangeAspect="1"/>
          </p:cNvPicPr>
          <p:nvPr/>
        </p:nvPicPr>
        <p:blipFill>
          <a:blip r:embed="rId2"/>
          <a:stretch>
            <a:fillRect/>
          </a:stretch>
        </p:blipFill>
        <p:spPr>
          <a:xfrm>
            <a:off x="2006889" y="1517224"/>
            <a:ext cx="8335538" cy="4629796"/>
          </a:xfrm>
          <a:prstGeom prst="rect">
            <a:avLst/>
          </a:prstGeom>
        </p:spPr>
      </p:pic>
    </p:spTree>
    <p:extLst>
      <p:ext uri="{BB962C8B-B14F-4D97-AF65-F5344CB8AC3E}">
        <p14:creationId xmlns:p14="http://schemas.microsoft.com/office/powerpoint/2010/main" val="212603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13</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stretch>
            <a:fillRect/>
          </a:stretch>
        </p:blipFill>
        <p:spPr>
          <a:xfrm>
            <a:off x="873996" y="1302518"/>
            <a:ext cx="8803178" cy="4881384"/>
          </a:xfrm>
          <a:prstGeom prst="rect">
            <a:avLst/>
          </a:prstGeom>
        </p:spPr>
      </p:pic>
    </p:spTree>
    <p:extLst>
      <p:ext uri="{BB962C8B-B14F-4D97-AF65-F5344CB8AC3E}">
        <p14:creationId xmlns:p14="http://schemas.microsoft.com/office/powerpoint/2010/main" val="898458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14</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stretch>
            <a:fillRect/>
          </a:stretch>
        </p:blipFill>
        <p:spPr>
          <a:xfrm>
            <a:off x="873996" y="1302518"/>
            <a:ext cx="8803178" cy="4881384"/>
          </a:xfrm>
          <a:prstGeom prst="rect">
            <a:avLst/>
          </a:prstGeom>
        </p:spPr>
      </p:pic>
      <p:sp>
        <p:nvSpPr>
          <p:cNvPr id="18" name="Rectangle 17">
            <a:extLst>
              <a:ext uri="{FF2B5EF4-FFF2-40B4-BE49-F238E27FC236}">
                <a16:creationId xmlns:a16="http://schemas.microsoft.com/office/drawing/2014/main" id="{0A6B4BD8-3553-0D82-6F18-E498715C695E}"/>
              </a:ext>
            </a:extLst>
          </p:cNvPr>
          <p:cNvSpPr/>
          <p:nvPr/>
        </p:nvSpPr>
        <p:spPr>
          <a:xfrm>
            <a:off x="873996" y="1924493"/>
            <a:ext cx="213501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7AA7184-ECFA-A188-14D3-C0836E0FD6BA}"/>
              </a:ext>
            </a:extLst>
          </p:cNvPr>
          <p:cNvSpPr/>
          <p:nvPr/>
        </p:nvSpPr>
        <p:spPr>
          <a:xfrm>
            <a:off x="3009014" y="1924493"/>
            <a:ext cx="281762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35BF732-3AAD-387B-73E7-06D7DF39EFED}"/>
              </a:ext>
            </a:extLst>
          </p:cNvPr>
          <p:cNvSpPr/>
          <p:nvPr/>
        </p:nvSpPr>
        <p:spPr>
          <a:xfrm>
            <a:off x="873996" y="2162666"/>
            <a:ext cx="213501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BB4D75F-F6F9-C3E0-F709-814AAB64D1B8}"/>
              </a:ext>
            </a:extLst>
          </p:cNvPr>
          <p:cNvSpPr/>
          <p:nvPr/>
        </p:nvSpPr>
        <p:spPr>
          <a:xfrm>
            <a:off x="1616149" y="2783496"/>
            <a:ext cx="382772" cy="767778"/>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E75385-D404-25BD-7E4C-EAF671C0923E}"/>
              </a:ext>
            </a:extLst>
          </p:cNvPr>
          <p:cNvSpPr/>
          <p:nvPr/>
        </p:nvSpPr>
        <p:spPr>
          <a:xfrm>
            <a:off x="1998920" y="2783496"/>
            <a:ext cx="1318437" cy="767778"/>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3371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15</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7263" y="1302518"/>
            <a:ext cx="8636644" cy="4881384"/>
          </a:xfrm>
          <a:prstGeom prst="rect">
            <a:avLst/>
          </a:prstGeom>
        </p:spPr>
      </p:pic>
      <p:sp>
        <p:nvSpPr>
          <p:cNvPr id="18" name="Rectangle 17">
            <a:extLst>
              <a:ext uri="{FF2B5EF4-FFF2-40B4-BE49-F238E27FC236}">
                <a16:creationId xmlns:a16="http://schemas.microsoft.com/office/drawing/2014/main" id="{0A6B4BD8-3553-0D82-6F18-E498715C695E}"/>
              </a:ext>
            </a:extLst>
          </p:cNvPr>
          <p:cNvSpPr/>
          <p:nvPr/>
        </p:nvSpPr>
        <p:spPr>
          <a:xfrm>
            <a:off x="1097280" y="2583712"/>
            <a:ext cx="2071222" cy="1414130"/>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5505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8804-72A9-4C86-A722-3B7579EC5F17}"/>
              </a:ext>
            </a:extLst>
          </p:cNvPr>
          <p:cNvSpPr>
            <a:spLocks noGrp="1"/>
          </p:cNvSpPr>
          <p:nvPr>
            <p:ph type="title"/>
          </p:nvPr>
        </p:nvSpPr>
        <p:spPr/>
        <p:txBody>
          <a:bodyPr>
            <a:normAutofit/>
          </a:bodyPr>
          <a:lstStyle/>
          <a:p>
            <a:r>
              <a:rPr lang="en-GB" dirty="0"/>
              <a:t>Describing data</a:t>
            </a:r>
          </a:p>
        </p:txBody>
      </p:sp>
      <p:graphicFrame>
        <p:nvGraphicFramePr>
          <p:cNvPr id="5" name="Content Placeholder 2">
            <a:extLst>
              <a:ext uri="{FF2B5EF4-FFF2-40B4-BE49-F238E27FC236}">
                <a16:creationId xmlns:a16="http://schemas.microsoft.com/office/drawing/2014/main" id="{5FA5CA1B-4772-44B7-97DA-8331ADEE2739}"/>
              </a:ext>
            </a:extLst>
          </p:cNvPr>
          <p:cNvGraphicFramePr>
            <a:graphicFrameLocks noGrp="1"/>
          </p:cNvGraphicFramePr>
          <p:nvPr>
            <p:ph idx="1"/>
            <p:extLst>
              <p:ext uri="{D42A27DB-BD31-4B8C-83A1-F6EECF244321}">
                <p14:modId xmlns:p14="http://schemas.microsoft.com/office/powerpoint/2010/main" val="2597015423"/>
              </p:ext>
            </p:extLst>
          </p:nvPr>
        </p:nvGraphicFramePr>
        <p:xfrm>
          <a:off x="757238" y="1477963"/>
          <a:ext cx="10398125"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074EFD4D-9F5B-39BD-35D6-61442330F16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F3C4C99-C4A6-3329-862D-1186C3716CF7}"/>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D3526AB9-94E4-4749-1B52-32755A1873C2}"/>
              </a:ext>
            </a:extLst>
          </p:cNvPr>
          <p:cNvSpPr>
            <a:spLocks noGrp="1"/>
          </p:cNvSpPr>
          <p:nvPr>
            <p:ph type="sldNum" sz="quarter" idx="12"/>
          </p:nvPr>
        </p:nvSpPr>
        <p:spPr/>
        <p:txBody>
          <a:bodyPr/>
          <a:lstStyle/>
          <a:p>
            <a:fld id="{9FAA51BB-2FC0-4DB8-B50E-F52D50E733B6}" type="slidenum">
              <a:rPr lang="en-GB" smtClean="0"/>
              <a:pPr/>
              <a:t>16</a:t>
            </a:fld>
            <a:endParaRPr lang="en-GB" dirty="0"/>
          </a:p>
        </p:txBody>
      </p:sp>
    </p:spTree>
    <p:extLst>
      <p:ext uri="{BB962C8B-B14F-4D97-AF65-F5344CB8AC3E}">
        <p14:creationId xmlns:p14="http://schemas.microsoft.com/office/powerpoint/2010/main" val="269492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8804-72A9-4C86-A722-3B7579EC5F17}"/>
              </a:ext>
            </a:extLst>
          </p:cNvPr>
          <p:cNvSpPr>
            <a:spLocks noGrp="1"/>
          </p:cNvSpPr>
          <p:nvPr>
            <p:ph type="title"/>
          </p:nvPr>
        </p:nvSpPr>
        <p:spPr/>
        <p:txBody>
          <a:bodyPr>
            <a:normAutofit/>
          </a:bodyPr>
          <a:lstStyle/>
          <a:p>
            <a:r>
              <a:rPr lang="en-GB" dirty="0"/>
              <a:t>Describing data</a:t>
            </a:r>
          </a:p>
        </p:txBody>
      </p:sp>
      <p:graphicFrame>
        <p:nvGraphicFramePr>
          <p:cNvPr id="5" name="Content Placeholder 2">
            <a:extLst>
              <a:ext uri="{FF2B5EF4-FFF2-40B4-BE49-F238E27FC236}">
                <a16:creationId xmlns:a16="http://schemas.microsoft.com/office/drawing/2014/main" id="{5FA5CA1B-4772-44B7-97DA-8331ADEE2739}"/>
              </a:ext>
            </a:extLst>
          </p:cNvPr>
          <p:cNvGraphicFramePr>
            <a:graphicFrameLocks noGrp="1"/>
          </p:cNvGraphicFramePr>
          <p:nvPr>
            <p:ph idx="1"/>
            <p:extLst>
              <p:ext uri="{D42A27DB-BD31-4B8C-83A1-F6EECF244321}">
                <p14:modId xmlns:p14="http://schemas.microsoft.com/office/powerpoint/2010/main" val="4062915251"/>
              </p:ext>
            </p:extLst>
          </p:nvPr>
        </p:nvGraphicFramePr>
        <p:xfrm>
          <a:off x="757238" y="1477963"/>
          <a:ext cx="10398125"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074EFD4D-9F5B-39BD-35D6-61442330F16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F3C4C99-C4A6-3329-862D-1186C3716CF7}"/>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D3526AB9-94E4-4749-1B52-32755A1873C2}"/>
              </a:ext>
            </a:extLst>
          </p:cNvPr>
          <p:cNvSpPr>
            <a:spLocks noGrp="1"/>
          </p:cNvSpPr>
          <p:nvPr>
            <p:ph type="sldNum" sz="quarter" idx="12"/>
          </p:nvPr>
        </p:nvSpPr>
        <p:spPr/>
        <p:txBody>
          <a:bodyPr/>
          <a:lstStyle/>
          <a:p>
            <a:fld id="{9FAA51BB-2FC0-4DB8-B50E-F52D50E733B6}" type="slidenum">
              <a:rPr lang="en-GB" smtClean="0"/>
              <a:pPr/>
              <a:t>17</a:t>
            </a:fld>
            <a:endParaRPr lang="en-GB" dirty="0"/>
          </a:p>
        </p:txBody>
      </p:sp>
    </p:spTree>
    <p:extLst>
      <p:ext uri="{BB962C8B-B14F-4D97-AF65-F5344CB8AC3E}">
        <p14:creationId xmlns:p14="http://schemas.microsoft.com/office/powerpoint/2010/main" val="204152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4886626" y="1634836"/>
            <a:ext cx="1917286" cy="769539"/>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Calibri"/>
              </a:rPr>
              <a:t>Data</a:t>
            </a:r>
          </a:p>
        </p:txBody>
      </p:sp>
      <p:sp>
        <p:nvSpPr>
          <p:cNvPr id="3" name="Rectangle 4"/>
          <p:cNvSpPr/>
          <p:nvPr/>
        </p:nvSpPr>
        <p:spPr>
          <a:xfrm>
            <a:off x="2353898" y="272957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(Quantitative)</a:t>
            </a:r>
          </a:p>
        </p:txBody>
      </p:sp>
      <p:sp>
        <p:nvSpPr>
          <p:cNvPr id="4" name="Rectangle 5"/>
          <p:cNvSpPr/>
          <p:nvPr/>
        </p:nvSpPr>
        <p:spPr>
          <a:xfrm>
            <a:off x="7773056" y="2729571"/>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5" name="Straight Arrow Connector 6"/>
          <p:cNvCxnSpPr>
            <a:cxnSpLocks/>
          </p:cNvCxnSpPr>
          <p:nvPr/>
        </p:nvCxnSpPr>
        <p:spPr>
          <a:xfrm>
            <a:off x="6803912" y="2422546"/>
            <a:ext cx="969144" cy="307025"/>
          </a:xfrm>
          <a:prstGeom prst="straightConnector1">
            <a:avLst/>
          </a:prstGeom>
          <a:noFill/>
          <a:ln w="6345" cap="flat">
            <a:solidFill>
              <a:srgbClr val="5B9BD5"/>
            </a:solidFill>
            <a:prstDash val="solid"/>
            <a:miter/>
            <a:tailEnd type="arrow"/>
          </a:ln>
        </p:spPr>
      </p:cxnSp>
      <p:cxnSp>
        <p:nvCxnSpPr>
          <p:cNvPr id="6" name="Straight Arrow Connector 7"/>
          <p:cNvCxnSpPr>
            <a:cxnSpLocks/>
          </p:cNvCxnSpPr>
          <p:nvPr/>
        </p:nvCxnSpPr>
        <p:spPr>
          <a:xfrm flipH="1">
            <a:off x="3917229" y="2398432"/>
            <a:ext cx="969398" cy="331139"/>
          </a:xfrm>
          <a:prstGeom prst="straightConnector1">
            <a:avLst/>
          </a:prstGeom>
          <a:noFill/>
          <a:ln w="6345" cap="flat">
            <a:solidFill>
              <a:srgbClr val="5B9BD5"/>
            </a:solidFill>
            <a:prstDash val="solid"/>
            <a:miter/>
            <a:tailEnd type="arrow"/>
          </a:ln>
        </p:spPr>
      </p:cxnSp>
      <p:sp>
        <p:nvSpPr>
          <p:cNvPr id="7" name="Rectangle 8"/>
          <p:cNvSpPr/>
          <p:nvPr/>
        </p:nvSpPr>
        <p:spPr>
          <a:xfrm>
            <a:off x="1362866"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Ratio</a:t>
            </a:r>
          </a:p>
        </p:txBody>
      </p:sp>
      <p:sp>
        <p:nvSpPr>
          <p:cNvPr id="8" name="Rectangle 9"/>
          <p:cNvSpPr/>
          <p:nvPr/>
        </p:nvSpPr>
        <p:spPr>
          <a:xfrm>
            <a:off x="3323295"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FFFFFF"/>
                </a:solidFill>
                <a:latin typeface="Calibri"/>
              </a:rPr>
              <a:t>I</a:t>
            </a:r>
            <a:r>
              <a:rPr lang="en-GB" sz="1800" b="0" i="0" u="none" strike="noStrike" kern="1200" cap="none" spc="0" baseline="0" dirty="0">
                <a:solidFill>
                  <a:srgbClr val="FFFFFF"/>
                </a:solidFill>
                <a:uFillTx/>
                <a:latin typeface="Calibri"/>
              </a:rPr>
              <a:t>nterval</a:t>
            </a:r>
          </a:p>
        </p:txBody>
      </p:sp>
      <p:sp>
        <p:nvSpPr>
          <p:cNvPr id="9" name="Rectangle 10"/>
          <p:cNvSpPr/>
          <p:nvPr/>
        </p:nvSpPr>
        <p:spPr>
          <a:xfrm>
            <a:off x="6394314"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Ordinal, </a:t>
            </a:r>
            <a:r>
              <a:rPr lang="en-GB" sz="1400" b="0" i="0" u="none" strike="noStrike" kern="1200" cap="none" spc="0" baseline="0" dirty="0">
                <a:solidFill>
                  <a:srgbClr val="FFFFFF"/>
                </a:solidFill>
                <a:uFillTx/>
                <a:latin typeface="Calibri"/>
              </a:rPr>
              <a:t>categories you can rank</a:t>
            </a:r>
            <a:endParaRPr lang="en-GB" sz="1800" b="0" i="0" u="none" strike="noStrike" kern="1200" cap="none" spc="0" baseline="0" dirty="0">
              <a:solidFill>
                <a:srgbClr val="FFFFFF"/>
              </a:solidFill>
              <a:uFillTx/>
              <a:latin typeface="Calibri"/>
            </a:endParaRPr>
          </a:p>
        </p:txBody>
      </p:sp>
      <p:sp>
        <p:nvSpPr>
          <p:cNvPr id="10" name="Rectangle 11"/>
          <p:cNvSpPr/>
          <p:nvPr/>
        </p:nvSpPr>
        <p:spPr>
          <a:xfrm>
            <a:off x="8354743"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Nominal, </a:t>
            </a:r>
            <a:r>
              <a:rPr lang="en-GB" sz="1400" b="0" i="0" u="none" strike="noStrike" kern="1200" cap="none" spc="0" baseline="0">
                <a:solidFill>
                  <a:srgbClr val="FFFFFF"/>
                </a:solidFill>
                <a:uFillTx/>
                <a:latin typeface="Calibri"/>
              </a:rPr>
              <a:t>categories without order or direction</a:t>
            </a:r>
          </a:p>
        </p:txBody>
      </p:sp>
      <p:sp>
        <p:nvSpPr>
          <p:cNvPr id="11" name="Rectangle 12"/>
          <p:cNvSpPr/>
          <p:nvPr/>
        </p:nvSpPr>
        <p:spPr>
          <a:xfrm>
            <a:off x="9136408"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gender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Marital status</a:t>
            </a:r>
          </a:p>
        </p:txBody>
      </p:sp>
      <p:sp>
        <p:nvSpPr>
          <p:cNvPr id="12" name="Rectangle 13"/>
          <p:cNvSpPr/>
          <p:nvPr/>
        </p:nvSpPr>
        <p:spPr>
          <a:xfrm>
            <a:off x="6394315"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FFFFFF"/>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alibri"/>
              </a:rPr>
              <a:t>e.g. educational attainment, satisfaction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13" name="Rectangle 14"/>
          <p:cNvSpPr/>
          <p:nvPr/>
        </p:nvSpPr>
        <p:spPr>
          <a:xfrm>
            <a:off x="3295474"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Temperature</a:t>
            </a:r>
          </a:p>
        </p:txBody>
      </p:sp>
      <p:sp>
        <p:nvSpPr>
          <p:cNvPr id="14" name="Rectangle 15"/>
          <p:cNvSpPr/>
          <p:nvPr/>
        </p:nvSpPr>
        <p:spPr>
          <a:xfrm>
            <a:off x="1362866"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Height, weight, age, income</a:t>
            </a:r>
          </a:p>
        </p:txBody>
      </p:sp>
      <p:sp>
        <p:nvSpPr>
          <p:cNvPr id="21" name="Rectangle 11">
            <a:extLst>
              <a:ext uri="{FF2B5EF4-FFF2-40B4-BE49-F238E27FC236}">
                <a16:creationId xmlns:a16="http://schemas.microsoft.com/office/drawing/2014/main" id="{1639602F-BDB2-473A-8D67-27D9F2203187}"/>
              </a:ext>
            </a:extLst>
          </p:cNvPr>
          <p:cNvSpPr/>
          <p:nvPr/>
        </p:nvSpPr>
        <p:spPr>
          <a:xfrm>
            <a:off x="9918074" y="3854080"/>
            <a:ext cx="1757586" cy="451789"/>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lvl="0" algn="ctr" defTabSz="914400">
              <a:defRPr sz="1800" b="0" i="0" u="none" strike="noStrike" kern="0" cap="none" spc="0" baseline="0">
                <a:solidFill>
                  <a:srgbClr val="000000"/>
                </a:solidFill>
                <a:uFillTx/>
              </a:defRPr>
            </a:pPr>
            <a:r>
              <a:rPr lang="en-GB" sz="1400" dirty="0">
                <a:solidFill>
                  <a:srgbClr val="FFFFFF"/>
                </a:solidFill>
                <a:latin typeface="Calibri"/>
              </a:rPr>
              <a:t>Dichotomous </a:t>
            </a:r>
          </a:p>
          <a:p>
            <a:pPr lvl="0" algn="ctr" defTabSz="914400">
              <a:defRPr sz="1800" b="0" i="0" u="none" strike="noStrike" kern="0" cap="none" spc="0" baseline="0">
                <a:solidFill>
                  <a:srgbClr val="000000"/>
                </a:solidFill>
                <a:uFillTx/>
              </a:defRPr>
            </a:pPr>
            <a:r>
              <a:rPr lang="en-GB" sz="1400" dirty="0">
                <a:solidFill>
                  <a:srgbClr val="FFFFFF"/>
                </a:solidFill>
                <a:latin typeface="Calibri"/>
              </a:rPr>
              <a:t>(binary or ‘dummy’)</a:t>
            </a:r>
            <a:endParaRPr lang="en-GB" sz="1400" b="0" i="0" u="none" strike="noStrike" kern="1200" cap="none" spc="0" baseline="0" dirty="0">
              <a:solidFill>
                <a:srgbClr val="FFFFFF"/>
              </a:solidFill>
              <a:uFillTx/>
              <a:latin typeface="Calibri"/>
            </a:endParaRPr>
          </a:p>
        </p:txBody>
      </p:sp>
      <p:sp>
        <p:nvSpPr>
          <p:cNvPr id="22" name="Rectangle 11">
            <a:extLst>
              <a:ext uri="{FF2B5EF4-FFF2-40B4-BE49-F238E27FC236}">
                <a16:creationId xmlns:a16="http://schemas.microsoft.com/office/drawing/2014/main" id="{8539E9AD-D7DE-4538-AD1E-67BDFEDDE8DB}"/>
              </a:ext>
            </a:extLst>
          </p:cNvPr>
          <p:cNvSpPr/>
          <p:nvPr/>
        </p:nvSpPr>
        <p:spPr>
          <a:xfrm>
            <a:off x="9918074" y="4367284"/>
            <a:ext cx="1757586" cy="401196"/>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lvl="0" algn="ctr" defTabSz="914400">
              <a:defRPr sz="1800" b="0" i="0" u="none" strike="noStrike" kern="0" cap="none" spc="0" baseline="0">
                <a:solidFill>
                  <a:srgbClr val="000000"/>
                </a:solidFill>
                <a:uFillTx/>
              </a:defRPr>
            </a:pPr>
            <a:r>
              <a:rPr lang="en-GB" sz="1400" dirty="0">
                <a:solidFill>
                  <a:srgbClr val="FFFFFF"/>
                </a:solidFill>
                <a:latin typeface="Calibri"/>
              </a:rPr>
              <a:t>Polytomous</a:t>
            </a:r>
            <a:endParaRPr lang="en-GB" sz="1400" b="0" i="0" u="none" strike="noStrike" kern="1200" cap="none" spc="0" baseline="0" dirty="0">
              <a:solidFill>
                <a:srgbClr val="FFFFFF"/>
              </a:solidFill>
              <a:uFillTx/>
              <a:latin typeface="Calibri"/>
            </a:endParaRPr>
          </a:p>
        </p:txBody>
      </p:sp>
      <p:sp>
        <p:nvSpPr>
          <p:cNvPr id="23" name="Title 11">
            <a:extLst>
              <a:ext uri="{FF2B5EF4-FFF2-40B4-BE49-F238E27FC236}">
                <a16:creationId xmlns:a16="http://schemas.microsoft.com/office/drawing/2014/main" id="{189E9B5B-A460-44C4-8CAF-0F92F71DD924}"/>
              </a:ext>
            </a:extLst>
          </p:cNvPr>
          <p:cNvSpPr>
            <a:spLocks noGrp="1"/>
          </p:cNvSpPr>
          <p:nvPr>
            <p:ph type="title"/>
          </p:nvPr>
        </p:nvSpPr>
        <p:spPr/>
        <p:txBody>
          <a:bodyPr>
            <a:normAutofit/>
          </a:bodyPr>
          <a:lstStyle/>
          <a:p>
            <a:r>
              <a:rPr lang="en-GB" dirty="0"/>
              <a:t>Variable types and measurement levels</a:t>
            </a:r>
          </a:p>
        </p:txBody>
      </p:sp>
      <p:sp>
        <p:nvSpPr>
          <p:cNvPr id="16" name="Date Placeholder 15">
            <a:extLst>
              <a:ext uri="{FF2B5EF4-FFF2-40B4-BE49-F238E27FC236}">
                <a16:creationId xmlns:a16="http://schemas.microsoft.com/office/drawing/2014/main" id="{A1C05A76-5E3F-4879-4EBD-1BC4188C7F73}"/>
              </a:ext>
            </a:extLst>
          </p:cNvPr>
          <p:cNvSpPr>
            <a:spLocks noGrp="1"/>
          </p:cNvSpPr>
          <p:nvPr>
            <p:ph type="dt" sz="half" idx="10"/>
          </p:nvPr>
        </p:nvSpPr>
        <p:spPr/>
        <p:txBody>
          <a:bodyPr/>
          <a:lstStyle/>
          <a:p>
            <a:r>
              <a:rPr lang="en-US"/>
              <a:t>01/10/2024</a:t>
            </a:r>
            <a:endParaRPr lang="en-GB"/>
          </a:p>
        </p:txBody>
      </p:sp>
      <p:sp>
        <p:nvSpPr>
          <p:cNvPr id="17" name="Footer Placeholder 16">
            <a:extLst>
              <a:ext uri="{FF2B5EF4-FFF2-40B4-BE49-F238E27FC236}">
                <a16:creationId xmlns:a16="http://schemas.microsoft.com/office/drawing/2014/main" id="{402CE1B9-E710-2E63-46F0-C4B143976C17}"/>
              </a:ext>
            </a:extLst>
          </p:cNvPr>
          <p:cNvSpPr>
            <a:spLocks noGrp="1"/>
          </p:cNvSpPr>
          <p:nvPr>
            <p:ph type="ftr" sz="quarter" idx="11"/>
          </p:nvPr>
        </p:nvSpPr>
        <p:spPr/>
        <p:txBody>
          <a:bodyPr/>
          <a:lstStyle/>
          <a:p>
            <a:r>
              <a:rPr lang="en-GB"/>
              <a:t>Week 2 - Measurement and Description</a:t>
            </a:r>
            <a:endParaRPr lang="en-GB" dirty="0"/>
          </a:p>
        </p:txBody>
      </p:sp>
      <p:sp>
        <p:nvSpPr>
          <p:cNvPr id="18" name="Slide Number Placeholder 17">
            <a:extLst>
              <a:ext uri="{FF2B5EF4-FFF2-40B4-BE49-F238E27FC236}">
                <a16:creationId xmlns:a16="http://schemas.microsoft.com/office/drawing/2014/main" id="{BC5B1F5D-A2DB-254A-D175-1E38EA14887D}"/>
              </a:ext>
            </a:extLst>
          </p:cNvPr>
          <p:cNvSpPr>
            <a:spLocks noGrp="1"/>
          </p:cNvSpPr>
          <p:nvPr>
            <p:ph type="sldNum" sz="quarter" idx="12"/>
          </p:nvPr>
        </p:nvSpPr>
        <p:spPr/>
        <p:txBody>
          <a:bodyPr/>
          <a:lstStyle/>
          <a:p>
            <a:fld id="{9FAA51BB-2FC0-4DB8-B50E-F52D50E733B6}" type="slidenum">
              <a:rPr lang="en-GB" smtClean="0"/>
              <a:pPr/>
              <a:t>18</a:t>
            </a:fld>
            <a:endParaRPr lang="en-GB" dirty="0"/>
          </a:p>
        </p:txBody>
      </p:sp>
    </p:spTree>
    <p:extLst>
      <p:ext uri="{BB962C8B-B14F-4D97-AF65-F5344CB8AC3E}">
        <p14:creationId xmlns:p14="http://schemas.microsoft.com/office/powerpoint/2010/main" val="1913316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p:txBody>
          <a:bodyPr>
            <a:normAutofit/>
          </a:bodyPr>
          <a:lstStyle/>
          <a:p>
            <a:r>
              <a:rPr lang="en-GB" dirty="0"/>
              <a:t>Variable types and measurement levels</a:t>
            </a:r>
          </a:p>
        </p:txBody>
      </p:sp>
      <p:pic>
        <p:nvPicPr>
          <p:cNvPr id="11" name="Picture 10">
            <a:extLst>
              <a:ext uri="{FF2B5EF4-FFF2-40B4-BE49-F238E27FC236}">
                <a16:creationId xmlns:a16="http://schemas.microsoft.com/office/drawing/2014/main" id="{8C130AC9-3CCF-469B-878F-708600A4BDC7}"/>
              </a:ext>
            </a:extLst>
          </p:cNvPr>
          <p:cNvPicPr>
            <a:picLocks noChangeAspect="1"/>
          </p:cNvPicPr>
          <p:nvPr/>
        </p:nvPicPr>
        <p:blipFill>
          <a:blip r:embed="rId3"/>
          <a:stretch>
            <a:fillRect/>
          </a:stretch>
        </p:blipFill>
        <p:spPr>
          <a:xfrm>
            <a:off x="1063898" y="2413864"/>
            <a:ext cx="10064203" cy="2030272"/>
          </a:xfrm>
          <a:prstGeom prst="rect">
            <a:avLst/>
          </a:prstGeom>
        </p:spPr>
      </p:pic>
      <p:sp>
        <p:nvSpPr>
          <p:cNvPr id="2" name="Date Placeholder 1">
            <a:extLst>
              <a:ext uri="{FF2B5EF4-FFF2-40B4-BE49-F238E27FC236}">
                <a16:creationId xmlns:a16="http://schemas.microsoft.com/office/drawing/2014/main" id="{FAE17F78-F963-AB9F-EE33-B320DEB4BB82}"/>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75DF8654-4B28-200B-3452-A66022484847}"/>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D0463214-1C20-0CF6-C27B-295D7FED817B}"/>
              </a:ext>
            </a:extLst>
          </p:cNvPr>
          <p:cNvSpPr>
            <a:spLocks noGrp="1"/>
          </p:cNvSpPr>
          <p:nvPr>
            <p:ph type="sldNum" sz="quarter" idx="12"/>
          </p:nvPr>
        </p:nvSpPr>
        <p:spPr/>
        <p:txBody>
          <a:bodyPr/>
          <a:lstStyle/>
          <a:p>
            <a:fld id="{9FAA51BB-2FC0-4DB8-B50E-F52D50E733B6}" type="slidenum">
              <a:rPr lang="en-GB" smtClean="0"/>
              <a:t>19</a:t>
            </a:fld>
            <a:endParaRPr lang="en-GB"/>
          </a:p>
        </p:txBody>
      </p:sp>
    </p:spTree>
    <p:extLst>
      <p:ext uri="{BB962C8B-B14F-4D97-AF65-F5344CB8AC3E}">
        <p14:creationId xmlns:p14="http://schemas.microsoft.com/office/powerpoint/2010/main" val="966591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060982-6EE3-A8F1-75FE-C4BDB2FF3CBE}"/>
              </a:ext>
            </a:extLst>
          </p:cNvPr>
          <p:cNvSpPr>
            <a:spLocks noGrp="1"/>
          </p:cNvSpPr>
          <p:nvPr>
            <p:ph type="title"/>
          </p:nvPr>
        </p:nvSpPr>
        <p:spPr/>
        <p:txBody>
          <a:bodyPr/>
          <a:lstStyle/>
          <a:p>
            <a:r>
              <a:rPr lang="en-GB" sz="6000" b="1" dirty="0"/>
              <a:t>Week 7</a:t>
            </a:r>
          </a:p>
        </p:txBody>
      </p:sp>
      <p:sp>
        <p:nvSpPr>
          <p:cNvPr id="7" name="Text Placeholder 6">
            <a:extLst>
              <a:ext uri="{FF2B5EF4-FFF2-40B4-BE49-F238E27FC236}">
                <a16:creationId xmlns:a16="http://schemas.microsoft.com/office/drawing/2014/main" id="{E112B5B6-7C9E-9DE5-8D2C-13D42F1FBB68}"/>
              </a:ext>
            </a:extLst>
          </p:cNvPr>
          <p:cNvSpPr>
            <a:spLocks noGrp="1"/>
          </p:cNvSpPr>
          <p:nvPr>
            <p:ph type="body" sz="half" idx="2"/>
          </p:nvPr>
        </p:nvSpPr>
        <p:spPr/>
        <p:txBody>
          <a:bodyPr>
            <a:normAutofit/>
          </a:bodyPr>
          <a:lstStyle/>
          <a:p>
            <a:r>
              <a:rPr lang="en-GB" sz="3600" dirty="0"/>
              <a:t>Measurement and Description</a:t>
            </a:r>
          </a:p>
        </p:txBody>
      </p:sp>
      <p:sp>
        <p:nvSpPr>
          <p:cNvPr id="3" name="Date Placeholder 2">
            <a:extLst>
              <a:ext uri="{FF2B5EF4-FFF2-40B4-BE49-F238E27FC236}">
                <a16:creationId xmlns:a16="http://schemas.microsoft.com/office/drawing/2014/main" id="{746383FB-FAD5-ACBF-8362-99A44C5BACC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EC4BC908-4805-889D-BE4F-455E3A449AA4}"/>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9E2F49CC-8A5A-2FB3-FD34-139202D1D593}"/>
              </a:ext>
            </a:extLst>
          </p:cNvPr>
          <p:cNvSpPr>
            <a:spLocks noGrp="1"/>
          </p:cNvSpPr>
          <p:nvPr>
            <p:ph type="sldNum" sz="quarter" idx="12"/>
          </p:nvPr>
        </p:nvSpPr>
        <p:spPr/>
        <p:txBody>
          <a:bodyPr/>
          <a:lstStyle/>
          <a:p>
            <a:fld id="{9FAA51BB-2FC0-4DB8-B50E-F52D50E733B6}" type="slidenum">
              <a:rPr lang="en-GB" smtClean="0"/>
              <a:t>2</a:t>
            </a:fld>
            <a:endParaRPr lang="en-GB"/>
          </a:p>
        </p:txBody>
      </p:sp>
    </p:spTree>
    <p:extLst>
      <p:ext uri="{BB962C8B-B14F-4D97-AF65-F5344CB8AC3E}">
        <p14:creationId xmlns:p14="http://schemas.microsoft.com/office/powerpoint/2010/main" val="3814459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p:txBody>
          <a:bodyPr>
            <a:normAutofit/>
          </a:bodyPr>
          <a:lstStyle/>
          <a:p>
            <a:r>
              <a:rPr lang="en-GB" dirty="0"/>
              <a:t>Variable types and measurement levels</a:t>
            </a:r>
          </a:p>
        </p:txBody>
      </p:sp>
      <p:pic>
        <p:nvPicPr>
          <p:cNvPr id="14" name="Picture 13">
            <a:extLst>
              <a:ext uri="{FF2B5EF4-FFF2-40B4-BE49-F238E27FC236}">
                <a16:creationId xmlns:a16="http://schemas.microsoft.com/office/drawing/2014/main" id="{5BF3F05A-D3BC-4861-B2AF-9DAB4F972D55}"/>
              </a:ext>
            </a:extLst>
          </p:cNvPr>
          <p:cNvPicPr>
            <a:picLocks noChangeAspect="1"/>
          </p:cNvPicPr>
          <p:nvPr/>
        </p:nvPicPr>
        <p:blipFill>
          <a:blip r:embed="rId3"/>
          <a:stretch>
            <a:fillRect/>
          </a:stretch>
        </p:blipFill>
        <p:spPr>
          <a:xfrm>
            <a:off x="1744586" y="1490439"/>
            <a:ext cx="8702827" cy="4536288"/>
          </a:xfrm>
          <a:prstGeom prst="rect">
            <a:avLst/>
          </a:prstGeom>
        </p:spPr>
      </p:pic>
      <p:sp>
        <p:nvSpPr>
          <p:cNvPr id="2" name="Date Placeholder 1">
            <a:extLst>
              <a:ext uri="{FF2B5EF4-FFF2-40B4-BE49-F238E27FC236}">
                <a16:creationId xmlns:a16="http://schemas.microsoft.com/office/drawing/2014/main" id="{AAA36ED6-3604-1AC6-7A73-C529227965E0}"/>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1B90E0F2-C7D9-E2AF-BE95-ADE1C18FF564}"/>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2E910458-7211-20CE-EAC4-1B95677D64C3}"/>
              </a:ext>
            </a:extLst>
          </p:cNvPr>
          <p:cNvSpPr>
            <a:spLocks noGrp="1"/>
          </p:cNvSpPr>
          <p:nvPr>
            <p:ph type="sldNum" sz="quarter" idx="12"/>
          </p:nvPr>
        </p:nvSpPr>
        <p:spPr/>
        <p:txBody>
          <a:bodyPr/>
          <a:lstStyle/>
          <a:p>
            <a:fld id="{9FAA51BB-2FC0-4DB8-B50E-F52D50E733B6}" type="slidenum">
              <a:rPr lang="en-GB" smtClean="0"/>
              <a:t>20</a:t>
            </a:fld>
            <a:endParaRPr lang="en-GB"/>
          </a:p>
        </p:txBody>
      </p:sp>
    </p:spTree>
    <p:extLst>
      <p:ext uri="{BB962C8B-B14F-4D97-AF65-F5344CB8AC3E}">
        <p14:creationId xmlns:p14="http://schemas.microsoft.com/office/powerpoint/2010/main" val="717278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Frequency</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Counts, Percentages, Proportions, Ratios </a:t>
            </a:r>
          </a:p>
        </p:txBody>
      </p:sp>
      <p:sp>
        <p:nvSpPr>
          <p:cNvPr id="3" name="Date Placeholder 2">
            <a:extLst>
              <a:ext uri="{FF2B5EF4-FFF2-40B4-BE49-F238E27FC236}">
                <a16:creationId xmlns:a16="http://schemas.microsoft.com/office/drawing/2014/main" id="{5D2DFC61-516D-0A5E-84BD-B0BC17558779}"/>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CC3919F5-40C1-FD51-7148-A4B7D8EDE91B}"/>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89545568-8712-6CEC-973A-53FF9D2AE411}"/>
              </a:ext>
            </a:extLst>
          </p:cNvPr>
          <p:cNvSpPr>
            <a:spLocks noGrp="1"/>
          </p:cNvSpPr>
          <p:nvPr>
            <p:ph type="sldNum" sz="quarter" idx="12"/>
          </p:nvPr>
        </p:nvSpPr>
        <p:spPr/>
        <p:txBody>
          <a:bodyPr/>
          <a:lstStyle/>
          <a:p>
            <a:fld id="{9FAA51BB-2FC0-4DB8-B50E-F52D50E733B6}" type="slidenum">
              <a:rPr lang="en-GB" smtClean="0"/>
              <a:t>21</a:t>
            </a:fld>
            <a:endParaRPr lang="en-GB"/>
          </a:p>
        </p:txBody>
      </p:sp>
    </p:spTree>
    <p:extLst>
      <p:ext uri="{BB962C8B-B14F-4D97-AF65-F5344CB8AC3E}">
        <p14:creationId xmlns:p14="http://schemas.microsoft.com/office/powerpoint/2010/main" val="399213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33834A-F0F1-4560-9915-A1756951B213}"/>
              </a:ext>
            </a:extLst>
          </p:cNvPr>
          <p:cNvSpPr>
            <a:spLocks noGrp="1"/>
          </p:cNvSpPr>
          <p:nvPr>
            <p:ph type="title"/>
          </p:nvPr>
        </p:nvSpPr>
        <p:spPr/>
        <p:txBody>
          <a:bodyPr/>
          <a:lstStyle/>
          <a:p>
            <a:r>
              <a:rPr lang="en-GB" dirty="0"/>
              <a:t>Frequency distributions</a:t>
            </a:r>
          </a:p>
        </p:txBody>
      </p:sp>
      <p:sp>
        <p:nvSpPr>
          <p:cNvPr id="7" name="Content Placeholder 6">
            <a:extLst>
              <a:ext uri="{FF2B5EF4-FFF2-40B4-BE49-F238E27FC236}">
                <a16:creationId xmlns:a16="http://schemas.microsoft.com/office/drawing/2014/main" id="{139B8748-6F7A-436D-89BA-6FB1FC011C31}"/>
              </a:ext>
            </a:extLst>
          </p:cNvPr>
          <p:cNvSpPr>
            <a:spLocks noGrp="1"/>
          </p:cNvSpPr>
          <p:nvPr>
            <p:ph idx="1"/>
          </p:nvPr>
        </p:nvSpPr>
        <p:spPr/>
        <p:txBody>
          <a:bodyPr>
            <a:normAutofit/>
          </a:bodyPr>
          <a:lstStyle/>
          <a:p>
            <a:r>
              <a:rPr lang="en-GB" sz="2400"/>
              <a:t>The </a:t>
            </a:r>
            <a:r>
              <a:rPr lang="en-GB" sz="2400" dirty="0"/>
              <a:t>number, percentage, or proportion of those in a sample who fall into each category of a variable</a:t>
            </a:r>
          </a:p>
          <a:p>
            <a:r>
              <a:rPr lang="en-GB" sz="2400" dirty="0"/>
              <a:t>Most useful for describing categorical variables measured at the nominal and (shorter) ordinal levels</a:t>
            </a:r>
          </a:p>
          <a:p>
            <a:r>
              <a:rPr lang="en-GB" sz="2400" dirty="0"/>
              <a:t>Raw frequencies (counts)</a:t>
            </a:r>
          </a:p>
          <a:p>
            <a:r>
              <a:rPr lang="en-GB" sz="2400" dirty="0"/>
              <a:t>Relative (standardised)  frequencies (percentages, proportions, ratios)</a:t>
            </a:r>
          </a:p>
          <a:p>
            <a:endParaRPr lang="en-GB" sz="2400" dirty="0"/>
          </a:p>
        </p:txBody>
      </p:sp>
      <p:sp>
        <p:nvSpPr>
          <p:cNvPr id="2" name="Date Placeholder 1">
            <a:extLst>
              <a:ext uri="{FF2B5EF4-FFF2-40B4-BE49-F238E27FC236}">
                <a16:creationId xmlns:a16="http://schemas.microsoft.com/office/drawing/2014/main" id="{EE5B4F11-FA7C-4032-F517-1225B356DFB5}"/>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94010E78-B90A-5160-3340-40504D177F0B}"/>
              </a:ext>
            </a:extLst>
          </p:cNvPr>
          <p:cNvSpPr>
            <a:spLocks noGrp="1"/>
          </p:cNvSpPr>
          <p:nvPr>
            <p:ph type="ftr" sz="quarter" idx="11"/>
          </p:nvPr>
        </p:nvSpPr>
        <p:spPr/>
        <p:txBody>
          <a:bodyPr/>
          <a:lstStyle/>
          <a:p>
            <a:r>
              <a:rPr lang="en-GB"/>
              <a:t>Week 2 - Measurement and Description</a:t>
            </a:r>
            <a:endParaRPr lang="en-GB" dirty="0"/>
          </a:p>
        </p:txBody>
      </p:sp>
      <p:sp>
        <p:nvSpPr>
          <p:cNvPr id="4" name="Slide Number Placeholder 3">
            <a:extLst>
              <a:ext uri="{FF2B5EF4-FFF2-40B4-BE49-F238E27FC236}">
                <a16:creationId xmlns:a16="http://schemas.microsoft.com/office/drawing/2014/main" id="{9D8419C0-5172-7ECC-318A-452FEDC07F1F}"/>
              </a:ext>
            </a:extLst>
          </p:cNvPr>
          <p:cNvSpPr>
            <a:spLocks noGrp="1"/>
          </p:cNvSpPr>
          <p:nvPr>
            <p:ph type="sldNum" sz="quarter" idx="12"/>
          </p:nvPr>
        </p:nvSpPr>
        <p:spPr/>
        <p:txBody>
          <a:bodyPr/>
          <a:lstStyle/>
          <a:p>
            <a:fld id="{9FAA51BB-2FC0-4DB8-B50E-F52D50E733B6}" type="slidenum">
              <a:rPr lang="en-GB" smtClean="0"/>
              <a:pPr/>
              <a:t>22</a:t>
            </a:fld>
            <a:endParaRPr lang="en-GB" dirty="0"/>
          </a:p>
        </p:txBody>
      </p:sp>
    </p:spTree>
    <p:extLst>
      <p:ext uri="{BB962C8B-B14F-4D97-AF65-F5344CB8AC3E}">
        <p14:creationId xmlns:p14="http://schemas.microsoft.com/office/powerpoint/2010/main" val="4042714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Simple frequency table</a:t>
            </a:r>
          </a:p>
        </p:txBody>
      </p:sp>
      <p:pic>
        <p:nvPicPr>
          <p:cNvPr id="4" name="Picture 3">
            <a:extLst>
              <a:ext uri="{FF2B5EF4-FFF2-40B4-BE49-F238E27FC236}">
                <a16:creationId xmlns:a16="http://schemas.microsoft.com/office/drawing/2014/main" id="{AB260A47-5738-4A07-9338-946F4B6A23DE}"/>
              </a:ext>
            </a:extLst>
          </p:cNvPr>
          <p:cNvPicPr>
            <a:picLocks noChangeAspect="1"/>
          </p:cNvPicPr>
          <p:nvPr/>
        </p:nvPicPr>
        <p:blipFill>
          <a:blip r:embed="rId2"/>
          <a:stretch>
            <a:fillRect/>
          </a:stretch>
        </p:blipFill>
        <p:spPr>
          <a:xfrm>
            <a:off x="1948875" y="1718174"/>
            <a:ext cx="7656672" cy="2400981"/>
          </a:xfrm>
          <a:prstGeom prst="rect">
            <a:avLst/>
          </a:prstGeom>
        </p:spPr>
      </p:pic>
      <p:sp>
        <p:nvSpPr>
          <p:cNvPr id="3" name="Date Placeholder 2">
            <a:extLst>
              <a:ext uri="{FF2B5EF4-FFF2-40B4-BE49-F238E27FC236}">
                <a16:creationId xmlns:a16="http://schemas.microsoft.com/office/drawing/2014/main" id="{E6F56194-32BD-BB8C-2258-CB239EF6DE2F}"/>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9D8717BA-64C3-6F4A-C15F-654B802C77B2}"/>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18D26021-F2BC-354F-04C0-9D8B1AE9C8F1}"/>
              </a:ext>
            </a:extLst>
          </p:cNvPr>
          <p:cNvSpPr>
            <a:spLocks noGrp="1"/>
          </p:cNvSpPr>
          <p:nvPr>
            <p:ph type="sldNum" sz="quarter" idx="12"/>
          </p:nvPr>
        </p:nvSpPr>
        <p:spPr/>
        <p:txBody>
          <a:bodyPr/>
          <a:lstStyle/>
          <a:p>
            <a:fld id="{9FAA51BB-2FC0-4DB8-B50E-F52D50E733B6}" type="slidenum">
              <a:rPr lang="en-GB" smtClean="0"/>
              <a:pPr/>
              <a:t>23</a:t>
            </a:fld>
            <a:endParaRPr lang="en-GB" dirty="0"/>
          </a:p>
        </p:txBody>
      </p:sp>
    </p:spTree>
    <p:extLst>
      <p:ext uri="{BB962C8B-B14F-4D97-AF65-F5344CB8AC3E}">
        <p14:creationId xmlns:p14="http://schemas.microsoft.com/office/powerpoint/2010/main" val="3726797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61D7-2296-44CA-ABBE-2AFF9DEAE046}"/>
              </a:ext>
            </a:extLst>
          </p:cNvPr>
          <p:cNvSpPr>
            <a:spLocks noGrp="1"/>
          </p:cNvSpPr>
          <p:nvPr>
            <p:ph type="title"/>
          </p:nvPr>
        </p:nvSpPr>
        <p:spPr/>
        <p:txBody>
          <a:bodyPr/>
          <a:lstStyle/>
          <a:p>
            <a:r>
              <a:rPr lang="en-GB" dirty="0"/>
              <a:t>Simple frequency table</a:t>
            </a:r>
          </a:p>
        </p:txBody>
      </p:sp>
      <p:pic>
        <p:nvPicPr>
          <p:cNvPr id="13" name="Picture 12">
            <a:extLst>
              <a:ext uri="{FF2B5EF4-FFF2-40B4-BE49-F238E27FC236}">
                <a16:creationId xmlns:a16="http://schemas.microsoft.com/office/drawing/2014/main" id="{3BA622EE-976F-46F7-BFF8-B229DD7FCAF7}"/>
              </a:ext>
            </a:extLst>
          </p:cNvPr>
          <p:cNvPicPr>
            <a:picLocks noChangeAspect="1"/>
          </p:cNvPicPr>
          <p:nvPr/>
        </p:nvPicPr>
        <p:blipFill>
          <a:blip r:embed="rId3"/>
          <a:stretch>
            <a:fillRect/>
          </a:stretch>
        </p:blipFill>
        <p:spPr>
          <a:xfrm>
            <a:off x="1948875" y="1718174"/>
            <a:ext cx="7656672" cy="2400981"/>
          </a:xfrm>
          <a:prstGeom prst="rect">
            <a:avLst/>
          </a:prstGeom>
        </p:spPr>
      </p:pic>
      <p:sp>
        <p:nvSpPr>
          <p:cNvPr id="14" name="Oval 13">
            <a:extLst>
              <a:ext uri="{FF2B5EF4-FFF2-40B4-BE49-F238E27FC236}">
                <a16:creationId xmlns:a16="http://schemas.microsoft.com/office/drawing/2014/main" id="{E5D8A5F3-3E9E-42BC-A5F2-2963A3FC4F85}"/>
              </a:ext>
            </a:extLst>
          </p:cNvPr>
          <p:cNvSpPr/>
          <p:nvPr/>
        </p:nvSpPr>
        <p:spPr>
          <a:xfrm>
            <a:off x="7262949" y="2177143"/>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3082A75-761C-4039-8419-0DD33C62FBEF}"/>
              </a:ext>
            </a:extLst>
          </p:cNvPr>
          <p:cNvSpPr/>
          <p:nvPr/>
        </p:nvSpPr>
        <p:spPr>
          <a:xfrm>
            <a:off x="8464730" y="2177142"/>
            <a:ext cx="914401" cy="590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26BBB5B-1452-475A-9241-C6A09F20A70B}"/>
              </a:ext>
            </a:extLst>
          </p:cNvPr>
          <p:cNvCxnSpPr>
            <a:cxnSpLocks/>
            <a:stCxn id="14" idx="3"/>
          </p:cNvCxnSpPr>
          <p:nvPr/>
        </p:nvCxnSpPr>
        <p:spPr>
          <a:xfrm flipH="1">
            <a:off x="1223367" y="2680967"/>
            <a:ext cx="6201550" cy="17369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0EC4E2-3D24-4D65-9059-D14DF8EB8CBB}"/>
              </a:ext>
            </a:extLst>
          </p:cNvPr>
          <p:cNvCxnSpPr>
            <a:cxnSpLocks/>
            <a:stCxn id="15" idx="4"/>
            <a:endCxn id="43" idx="0"/>
          </p:cNvCxnSpPr>
          <p:nvPr/>
        </p:nvCxnSpPr>
        <p:spPr>
          <a:xfrm>
            <a:off x="8921931" y="2767409"/>
            <a:ext cx="1058090" cy="16304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113D6CD-71FB-4DE0-907D-3512AE56E310}"/>
              </a:ext>
            </a:extLst>
          </p:cNvPr>
          <p:cNvSpPr/>
          <p:nvPr/>
        </p:nvSpPr>
        <p:spPr>
          <a:xfrm>
            <a:off x="7251944" y="3528889"/>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2D690533-73E1-468D-97DC-50E52ED5BF12}"/>
              </a:ext>
            </a:extLst>
          </p:cNvPr>
          <p:cNvCxnSpPr>
            <a:cxnSpLocks/>
            <a:stCxn id="36" idx="2"/>
          </p:cNvCxnSpPr>
          <p:nvPr/>
        </p:nvCxnSpPr>
        <p:spPr>
          <a:xfrm flipH="1">
            <a:off x="4414643" y="3824022"/>
            <a:ext cx="2837301" cy="5785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FFB6BC6-A0AF-443A-B657-C0DE1CED16BD}"/>
              </a:ext>
            </a:extLst>
          </p:cNvPr>
          <p:cNvPicPr>
            <a:picLocks noChangeAspect="1"/>
          </p:cNvPicPr>
          <p:nvPr/>
        </p:nvPicPr>
        <p:blipFill>
          <a:blip r:embed="rId4"/>
          <a:stretch>
            <a:fillRect/>
          </a:stretch>
        </p:blipFill>
        <p:spPr>
          <a:xfrm>
            <a:off x="8464730" y="4397894"/>
            <a:ext cx="3030582" cy="631788"/>
          </a:xfrm>
          <a:prstGeom prst="rect">
            <a:avLst/>
          </a:prstGeom>
        </p:spPr>
      </p:pic>
      <p:pic>
        <p:nvPicPr>
          <p:cNvPr id="45" name="Picture 44">
            <a:extLst>
              <a:ext uri="{FF2B5EF4-FFF2-40B4-BE49-F238E27FC236}">
                <a16:creationId xmlns:a16="http://schemas.microsoft.com/office/drawing/2014/main" id="{2C6FBCBE-661A-44C2-9F22-904B5989A10E}"/>
              </a:ext>
            </a:extLst>
          </p:cNvPr>
          <p:cNvPicPr>
            <a:picLocks noChangeAspect="1"/>
          </p:cNvPicPr>
          <p:nvPr/>
        </p:nvPicPr>
        <p:blipFill>
          <a:blip r:embed="rId5"/>
          <a:stretch>
            <a:fillRect/>
          </a:stretch>
        </p:blipFill>
        <p:spPr>
          <a:xfrm>
            <a:off x="5900339" y="4393088"/>
            <a:ext cx="2233986" cy="631788"/>
          </a:xfrm>
          <a:prstGeom prst="rect">
            <a:avLst/>
          </a:prstGeom>
        </p:spPr>
      </p:pic>
      <p:pic>
        <p:nvPicPr>
          <p:cNvPr id="75" name="Picture 74">
            <a:extLst>
              <a:ext uri="{FF2B5EF4-FFF2-40B4-BE49-F238E27FC236}">
                <a16:creationId xmlns:a16="http://schemas.microsoft.com/office/drawing/2014/main" id="{B58EF6D8-0412-4D1F-B695-4518FC924312}"/>
              </a:ext>
            </a:extLst>
          </p:cNvPr>
          <p:cNvPicPr>
            <a:picLocks noChangeAspect="1"/>
          </p:cNvPicPr>
          <p:nvPr/>
        </p:nvPicPr>
        <p:blipFill>
          <a:blip r:embed="rId6"/>
          <a:stretch>
            <a:fillRect/>
          </a:stretch>
        </p:blipFill>
        <p:spPr>
          <a:xfrm>
            <a:off x="3259351" y="4439610"/>
            <a:ext cx="2310584" cy="585267"/>
          </a:xfrm>
          <a:prstGeom prst="rect">
            <a:avLst/>
          </a:prstGeom>
        </p:spPr>
      </p:pic>
      <p:pic>
        <p:nvPicPr>
          <p:cNvPr id="78" name="Picture 77">
            <a:extLst>
              <a:ext uri="{FF2B5EF4-FFF2-40B4-BE49-F238E27FC236}">
                <a16:creationId xmlns:a16="http://schemas.microsoft.com/office/drawing/2014/main" id="{A8CB85B2-7F20-455C-B167-13A8277EE641}"/>
              </a:ext>
            </a:extLst>
          </p:cNvPr>
          <p:cNvPicPr>
            <a:picLocks noChangeAspect="1"/>
          </p:cNvPicPr>
          <p:nvPr/>
        </p:nvPicPr>
        <p:blipFill>
          <a:blip r:embed="rId7"/>
          <a:stretch>
            <a:fillRect/>
          </a:stretch>
        </p:blipFill>
        <p:spPr>
          <a:xfrm>
            <a:off x="766127" y="4439609"/>
            <a:ext cx="914479" cy="585267"/>
          </a:xfrm>
          <a:prstGeom prst="rect">
            <a:avLst/>
          </a:prstGeom>
        </p:spPr>
      </p:pic>
      <p:pic>
        <p:nvPicPr>
          <p:cNvPr id="80" name="Picture 79">
            <a:extLst>
              <a:ext uri="{FF2B5EF4-FFF2-40B4-BE49-F238E27FC236}">
                <a16:creationId xmlns:a16="http://schemas.microsoft.com/office/drawing/2014/main" id="{5D07AB60-92C3-4969-80FB-20373A2742E5}"/>
              </a:ext>
            </a:extLst>
          </p:cNvPr>
          <p:cNvPicPr>
            <a:picLocks noChangeAspect="1"/>
          </p:cNvPicPr>
          <p:nvPr/>
        </p:nvPicPr>
        <p:blipFill>
          <a:blip r:embed="rId8"/>
          <a:stretch>
            <a:fillRect/>
          </a:stretch>
        </p:blipFill>
        <p:spPr>
          <a:xfrm>
            <a:off x="2012739" y="4460582"/>
            <a:ext cx="914479" cy="585267"/>
          </a:xfrm>
          <a:prstGeom prst="rect">
            <a:avLst/>
          </a:prstGeom>
        </p:spPr>
      </p:pic>
      <p:cxnSp>
        <p:nvCxnSpPr>
          <p:cNvPr id="81" name="Straight Arrow Connector 80">
            <a:extLst>
              <a:ext uri="{FF2B5EF4-FFF2-40B4-BE49-F238E27FC236}">
                <a16:creationId xmlns:a16="http://schemas.microsoft.com/office/drawing/2014/main" id="{6BAEA148-DB4C-4B5A-91C2-783AA0437403}"/>
              </a:ext>
            </a:extLst>
          </p:cNvPr>
          <p:cNvCxnSpPr>
            <a:cxnSpLocks/>
            <a:stCxn id="83" idx="2"/>
            <a:endCxn id="80" idx="0"/>
          </p:cNvCxnSpPr>
          <p:nvPr/>
        </p:nvCxnSpPr>
        <p:spPr>
          <a:xfrm flipH="1">
            <a:off x="2469979" y="3167798"/>
            <a:ext cx="4792970" cy="1292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068AE12-93EC-48AB-A185-54B334DA9555}"/>
              </a:ext>
            </a:extLst>
          </p:cNvPr>
          <p:cNvSpPr/>
          <p:nvPr/>
        </p:nvSpPr>
        <p:spPr>
          <a:xfrm>
            <a:off x="7262949" y="2872665"/>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5" name="Picture 94">
            <a:extLst>
              <a:ext uri="{FF2B5EF4-FFF2-40B4-BE49-F238E27FC236}">
                <a16:creationId xmlns:a16="http://schemas.microsoft.com/office/drawing/2014/main" id="{8FE47292-F542-4E58-BCE3-82810F76C744}"/>
              </a:ext>
            </a:extLst>
          </p:cNvPr>
          <p:cNvPicPr>
            <a:picLocks noChangeAspect="1"/>
          </p:cNvPicPr>
          <p:nvPr/>
        </p:nvPicPr>
        <p:blipFill>
          <a:blip r:embed="rId9"/>
          <a:stretch>
            <a:fillRect/>
          </a:stretch>
        </p:blipFill>
        <p:spPr>
          <a:xfrm>
            <a:off x="3827770" y="5116806"/>
            <a:ext cx="1173745" cy="842034"/>
          </a:xfrm>
          <a:prstGeom prst="rect">
            <a:avLst/>
          </a:prstGeom>
        </p:spPr>
      </p:pic>
      <p:sp>
        <p:nvSpPr>
          <p:cNvPr id="3" name="Date Placeholder 2">
            <a:extLst>
              <a:ext uri="{FF2B5EF4-FFF2-40B4-BE49-F238E27FC236}">
                <a16:creationId xmlns:a16="http://schemas.microsoft.com/office/drawing/2014/main" id="{19E8DF0F-7BCA-D19E-0627-189694B5374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CC2ECC76-9574-934D-522B-829C26D47CFF}"/>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311CEEB0-FB87-2341-3A25-86B792FC503B}"/>
              </a:ext>
            </a:extLst>
          </p:cNvPr>
          <p:cNvSpPr>
            <a:spLocks noGrp="1"/>
          </p:cNvSpPr>
          <p:nvPr>
            <p:ph type="sldNum" sz="quarter" idx="12"/>
          </p:nvPr>
        </p:nvSpPr>
        <p:spPr/>
        <p:txBody>
          <a:bodyPr/>
          <a:lstStyle/>
          <a:p>
            <a:fld id="{9FAA51BB-2FC0-4DB8-B50E-F52D50E733B6}" type="slidenum">
              <a:rPr lang="en-GB" smtClean="0"/>
              <a:pPr/>
              <a:t>24</a:t>
            </a:fld>
            <a:endParaRPr lang="en-GB" dirty="0"/>
          </a:p>
        </p:txBody>
      </p:sp>
    </p:spTree>
    <p:extLst>
      <p:ext uri="{BB962C8B-B14F-4D97-AF65-F5344CB8AC3E}">
        <p14:creationId xmlns:p14="http://schemas.microsoft.com/office/powerpoint/2010/main" val="4149568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Simple frequency table</a:t>
            </a:r>
          </a:p>
        </p:txBody>
      </p:sp>
      <p:pic>
        <p:nvPicPr>
          <p:cNvPr id="4" name="Picture 3">
            <a:extLst>
              <a:ext uri="{FF2B5EF4-FFF2-40B4-BE49-F238E27FC236}">
                <a16:creationId xmlns:a16="http://schemas.microsoft.com/office/drawing/2014/main" id="{AB260A47-5738-4A07-9338-946F4B6A23DE}"/>
              </a:ext>
            </a:extLst>
          </p:cNvPr>
          <p:cNvPicPr>
            <a:picLocks noChangeAspect="1"/>
          </p:cNvPicPr>
          <p:nvPr/>
        </p:nvPicPr>
        <p:blipFill>
          <a:blip r:embed="rId3"/>
          <a:stretch>
            <a:fillRect/>
          </a:stretch>
        </p:blipFill>
        <p:spPr>
          <a:xfrm>
            <a:off x="1948875" y="1718174"/>
            <a:ext cx="7656672" cy="2400981"/>
          </a:xfrm>
          <a:prstGeom prst="rect">
            <a:avLst/>
          </a:prstGeom>
        </p:spPr>
      </p:pic>
      <p:pic>
        <p:nvPicPr>
          <p:cNvPr id="5" name="Picture 4">
            <a:extLst>
              <a:ext uri="{FF2B5EF4-FFF2-40B4-BE49-F238E27FC236}">
                <a16:creationId xmlns:a16="http://schemas.microsoft.com/office/drawing/2014/main" id="{CF1ABB3C-5B40-435E-9E4D-2C5C37439C7C}"/>
              </a:ext>
            </a:extLst>
          </p:cNvPr>
          <p:cNvPicPr>
            <a:picLocks noChangeAspect="1"/>
          </p:cNvPicPr>
          <p:nvPr/>
        </p:nvPicPr>
        <p:blipFill>
          <a:blip r:embed="rId4"/>
          <a:stretch>
            <a:fillRect/>
          </a:stretch>
        </p:blipFill>
        <p:spPr>
          <a:xfrm>
            <a:off x="1948875" y="4724878"/>
            <a:ext cx="1700931" cy="76816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94C2B2-7C6C-412E-876F-6DD5A4C772FC}"/>
                  </a:ext>
                </a:extLst>
              </p:cNvPr>
              <p:cNvSpPr txBox="1"/>
              <p:nvPr/>
            </p:nvSpPr>
            <p:spPr>
              <a:xfrm>
                <a:off x="3886200" y="4410024"/>
                <a:ext cx="5719347" cy="64203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𝑅𝑎𝑡𝑖𝑜</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m:rPr>
                          <m:nor/>
                        </m:rPr>
                        <a:rPr lang="en-GB" b="0" i="0" smtClean="0">
                          <a:latin typeface="Cambria Math" panose="02040503050406030204" pitchFamily="18" charset="0"/>
                        </a:rPr>
                        <m:t>leavers</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m:rPr>
                          <m:nor/>
                        </m:rPr>
                        <a:rPr lang="en-GB" b="0" i="0" smtClean="0">
                          <a:latin typeface="Cambria Math" panose="02040503050406030204" pitchFamily="18" charset="0"/>
                        </a:rPr>
                        <m:t>remainers</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14,224</m:t>
                          </m:r>
                        </m:num>
                        <m:den>
                          <m:r>
                            <a:rPr lang="en-GB" b="0" i="1" smtClean="0">
                              <a:latin typeface="Cambria Math" panose="02040503050406030204" pitchFamily="18" charset="0"/>
                            </a:rPr>
                            <m:t>20,048</m:t>
                          </m:r>
                        </m:den>
                      </m:f>
                      <m:r>
                        <a:rPr lang="en-GB" b="0" i="1" smtClean="0">
                          <a:latin typeface="Cambria Math" panose="02040503050406030204" pitchFamily="18" charset="0"/>
                        </a:rPr>
                        <m:t>=0.71</m:t>
                      </m:r>
                    </m:oMath>
                  </m:oMathPara>
                </a14:m>
                <a:endParaRPr lang="en-GB" dirty="0"/>
              </a:p>
            </p:txBody>
          </p:sp>
        </mc:Choice>
        <mc:Fallback xmlns="">
          <p:sp>
            <p:nvSpPr>
              <p:cNvPr id="3" name="TextBox 2">
                <a:extLst>
                  <a:ext uri="{FF2B5EF4-FFF2-40B4-BE49-F238E27FC236}">
                    <a16:creationId xmlns:a16="http://schemas.microsoft.com/office/drawing/2014/main" id="{B294C2B2-7C6C-412E-876F-6DD5A4C772FC}"/>
                  </a:ext>
                </a:extLst>
              </p:cNvPr>
              <p:cNvSpPr txBox="1">
                <a:spLocks noRot="1" noChangeAspect="1" noMove="1" noResize="1" noEditPoints="1" noAdjustHandles="1" noChangeArrowheads="1" noChangeShapeType="1" noTextEdit="1"/>
              </p:cNvSpPr>
              <p:nvPr/>
            </p:nvSpPr>
            <p:spPr>
              <a:xfrm>
                <a:off x="3886200" y="4410024"/>
                <a:ext cx="5719347" cy="64203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395364-9281-4DAD-BDF3-4A1DEAE97EFA}"/>
                  </a:ext>
                </a:extLst>
              </p:cNvPr>
              <p:cNvSpPr txBox="1"/>
              <p:nvPr/>
            </p:nvSpPr>
            <p:spPr>
              <a:xfrm>
                <a:off x="3886199" y="5172024"/>
                <a:ext cx="5719347" cy="64203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𝑅𝑎𝑡𝑖𝑜</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m:rPr>
                          <m:nor/>
                        </m:rPr>
                        <a:rPr lang="en-GB" b="0" i="0" smtClean="0">
                          <a:latin typeface="Cambria Math" panose="02040503050406030204" pitchFamily="18" charset="0"/>
                        </a:rPr>
                        <m:t>remainers</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m:rPr>
                          <m:nor/>
                        </m:rPr>
                        <a:rPr lang="en-GB" b="0" i="0" smtClean="0">
                          <a:latin typeface="Cambria Math" panose="02040503050406030204" pitchFamily="18" charset="0"/>
                        </a:rPr>
                        <m:t>leavers</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20,048</m:t>
                          </m:r>
                        </m:num>
                        <m:den>
                          <m:r>
                            <a:rPr lang="en-GB" b="0" i="1" smtClean="0">
                              <a:latin typeface="Cambria Math" panose="02040503050406030204" pitchFamily="18" charset="0"/>
                            </a:rPr>
                            <m:t>14,224</m:t>
                          </m:r>
                        </m:den>
                      </m:f>
                      <m:r>
                        <a:rPr lang="en-GB" b="0" i="1" smtClean="0">
                          <a:latin typeface="Cambria Math" panose="02040503050406030204" pitchFamily="18" charset="0"/>
                        </a:rPr>
                        <m:t>=1.41</m:t>
                      </m:r>
                    </m:oMath>
                  </m:oMathPara>
                </a14:m>
                <a:endParaRPr lang="en-GB" dirty="0"/>
              </a:p>
            </p:txBody>
          </p:sp>
        </mc:Choice>
        <mc:Fallback xmlns="">
          <p:sp>
            <p:nvSpPr>
              <p:cNvPr id="6" name="TextBox 5">
                <a:extLst>
                  <a:ext uri="{FF2B5EF4-FFF2-40B4-BE49-F238E27FC236}">
                    <a16:creationId xmlns:a16="http://schemas.microsoft.com/office/drawing/2014/main" id="{E0395364-9281-4DAD-BDF3-4A1DEAE97EFA}"/>
                  </a:ext>
                </a:extLst>
              </p:cNvPr>
              <p:cNvSpPr txBox="1">
                <a:spLocks noRot="1" noChangeAspect="1" noMove="1" noResize="1" noEditPoints="1" noAdjustHandles="1" noChangeArrowheads="1" noChangeShapeType="1" noTextEdit="1"/>
              </p:cNvSpPr>
              <p:nvPr/>
            </p:nvSpPr>
            <p:spPr>
              <a:xfrm>
                <a:off x="3886199" y="5172024"/>
                <a:ext cx="5719347" cy="642035"/>
              </a:xfrm>
              <a:prstGeom prst="rect">
                <a:avLst/>
              </a:prstGeom>
              <a:blipFill>
                <a:blip r:embed="rId6"/>
                <a:stretch>
                  <a:fillRect/>
                </a:stretch>
              </a:blipFill>
            </p:spPr>
            <p:txBody>
              <a:bodyPr/>
              <a:lstStyle/>
              <a:p>
                <a:r>
                  <a:rPr lang="en-GB">
                    <a:noFill/>
                  </a:rPr>
                  <a:t> </a:t>
                </a:r>
              </a:p>
            </p:txBody>
          </p:sp>
        </mc:Fallback>
      </mc:AlternateContent>
      <p:sp>
        <p:nvSpPr>
          <p:cNvPr id="7" name="Date Placeholder 6">
            <a:extLst>
              <a:ext uri="{FF2B5EF4-FFF2-40B4-BE49-F238E27FC236}">
                <a16:creationId xmlns:a16="http://schemas.microsoft.com/office/drawing/2014/main" id="{2C4E6CC6-2178-08AC-8719-4C743B6F83E0}"/>
              </a:ext>
            </a:extLst>
          </p:cNvPr>
          <p:cNvSpPr>
            <a:spLocks noGrp="1"/>
          </p:cNvSpPr>
          <p:nvPr>
            <p:ph type="dt" sz="half" idx="10"/>
          </p:nvPr>
        </p:nvSpPr>
        <p:spPr/>
        <p:txBody>
          <a:bodyPr/>
          <a:lstStyle/>
          <a:p>
            <a:r>
              <a:rPr lang="en-US"/>
              <a:t>01/10/2024</a:t>
            </a:r>
            <a:endParaRPr lang="en-GB"/>
          </a:p>
        </p:txBody>
      </p:sp>
      <p:sp>
        <p:nvSpPr>
          <p:cNvPr id="8" name="Footer Placeholder 7">
            <a:extLst>
              <a:ext uri="{FF2B5EF4-FFF2-40B4-BE49-F238E27FC236}">
                <a16:creationId xmlns:a16="http://schemas.microsoft.com/office/drawing/2014/main" id="{A5A36ECE-1A7C-BB74-E26D-5F39E8879877}"/>
              </a:ext>
            </a:extLst>
          </p:cNvPr>
          <p:cNvSpPr>
            <a:spLocks noGrp="1"/>
          </p:cNvSpPr>
          <p:nvPr>
            <p:ph type="ftr" sz="quarter" idx="11"/>
          </p:nvPr>
        </p:nvSpPr>
        <p:spPr/>
        <p:txBody>
          <a:bodyPr/>
          <a:lstStyle/>
          <a:p>
            <a:r>
              <a:rPr lang="en-GB"/>
              <a:t>Week 2 - Measurement and Description</a:t>
            </a:r>
            <a:endParaRPr lang="en-GB" dirty="0"/>
          </a:p>
        </p:txBody>
      </p:sp>
      <p:sp>
        <p:nvSpPr>
          <p:cNvPr id="9" name="Slide Number Placeholder 8">
            <a:extLst>
              <a:ext uri="{FF2B5EF4-FFF2-40B4-BE49-F238E27FC236}">
                <a16:creationId xmlns:a16="http://schemas.microsoft.com/office/drawing/2014/main" id="{F51B286F-2AA5-13F3-A016-6C1FF5AE65A3}"/>
              </a:ext>
            </a:extLst>
          </p:cNvPr>
          <p:cNvSpPr>
            <a:spLocks noGrp="1"/>
          </p:cNvSpPr>
          <p:nvPr>
            <p:ph type="sldNum" sz="quarter" idx="12"/>
          </p:nvPr>
        </p:nvSpPr>
        <p:spPr/>
        <p:txBody>
          <a:bodyPr/>
          <a:lstStyle/>
          <a:p>
            <a:fld id="{9FAA51BB-2FC0-4DB8-B50E-F52D50E733B6}" type="slidenum">
              <a:rPr lang="en-GB" smtClean="0"/>
              <a:pPr/>
              <a:t>25</a:t>
            </a:fld>
            <a:endParaRPr lang="en-GB" dirty="0"/>
          </a:p>
        </p:txBody>
      </p:sp>
    </p:spTree>
    <p:extLst>
      <p:ext uri="{BB962C8B-B14F-4D97-AF65-F5344CB8AC3E}">
        <p14:creationId xmlns:p14="http://schemas.microsoft.com/office/powerpoint/2010/main" val="3076840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743-1C9F-44FE-8058-93C7AD8886DF}"/>
              </a:ext>
            </a:extLst>
          </p:cNvPr>
          <p:cNvSpPr>
            <a:spLocks noGrp="1"/>
          </p:cNvSpPr>
          <p:nvPr>
            <p:ph type="title"/>
          </p:nvPr>
        </p:nvSpPr>
        <p:spPr/>
        <p:txBody>
          <a:bodyPr/>
          <a:lstStyle/>
          <a:p>
            <a:r>
              <a:rPr lang="en-GB" dirty="0"/>
              <a:t>Question:</a:t>
            </a:r>
          </a:p>
        </p:txBody>
      </p:sp>
      <p:pic>
        <p:nvPicPr>
          <p:cNvPr id="7" name="Picture 6">
            <a:extLst>
              <a:ext uri="{FF2B5EF4-FFF2-40B4-BE49-F238E27FC236}">
                <a16:creationId xmlns:a16="http://schemas.microsoft.com/office/drawing/2014/main" id="{9F4FE492-1C0A-4E3D-8D9D-ABED65B3F6B5}"/>
              </a:ext>
            </a:extLst>
          </p:cNvPr>
          <p:cNvPicPr>
            <a:picLocks noChangeAspect="1"/>
          </p:cNvPicPr>
          <p:nvPr/>
        </p:nvPicPr>
        <p:blipFill>
          <a:blip r:embed="rId2"/>
          <a:stretch>
            <a:fillRect/>
          </a:stretch>
        </p:blipFill>
        <p:spPr>
          <a:xfrm>
            <a:off x="1223961" y="1633537"/>
            <a:ext cx="7820979" cy="3640044"/>
          </a:xfrm>
          <a:prstGeom prst="rect">
            <a:avLst/>
          </a:prstGeom>
        </p:spPr>
      </p:pic>
      <p:sp>
        <p:nvSpPr>
          <p:cNvPr id="9" name="TextBox 8">
            <a:extLst>
              <a:ext uri="{FF2B5EF4-FFF2-40B4-BE49-F238E27FC236}">
                <a16:creationId xmlns:a16="http://schemas.microsoft.com/office/drawing/2014/main" id="{5598A5D3-C626-482C-A7CE-36C7F9053E38}"/>
              </a:ext>
            </a:extLst>
          </p:cNvPr>
          <p:cNvSpPr txBox="1"/>
          <p:nvPr/>
        </p:nvSpPr>
        <p:spPr>
          <a:xfrm>
            <a:off x="1223961" y="5356860"/>
            <a:ext cx="8819198" cy="400110"/>
          </a:xfrm>
          <a:prstGeom prst="rect">
            <a:avLst/>
          </a:prstGeom>
          <a:solidFill>
            <a:schemeClr val="bg1"/>
          </a:solidFill>
        </p:spPr>
        <p:txBody>
          <a:bodyPr wrap="square" rtlCol="0">
            <a:spAutoFit/>
          </a:bodyPr>
          <a:lstStyle/>
          <a:p>
            <a:r>
              <a:rPr lang="en-GB" sz="2000" dirty="0"/>
              <a:t>What is the ratio of singles to married respondents in the dataset?</a:t>
            </a:r>
          </a:p>
        </p:txBody>
      </p:sp>
      <p:sp>
        <p:nvSpPr>
          <p:cNvPr id="3" name="Date Placeholder 2">
            <a:extLst>
              <a:ext uri="{FF2B5EF4-FFF2-40B4-BE49-F238E27FC236}">
                <a16:creationId xmlns:a16="http://schemas.microsoft.com/office/drawing/2014/main" id="{819DDC67-233E-0E29-8D6F-BFE8C41F4AA0}"/>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98B69BD4-D6A1-2FFC-6398-D19CBDA01D0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C938F03E-0773-58D9-32F8-48AA2AAD991B}"/>
              </a:ext>
            </a:extLst>
          </p:cNvPr>
          <p:cNvSpPr>
            <a:spLocks noGrp="1"/>
          </p:cNvSpPr>
          <p:nvPr>
            <p:ph type="sldNum" sz="quarter" idx="12"/>
          </p:nvPr>
        </p:nvSpPr>
        <p:spPr/>
        <p:txBody>
          <a:bodyPr/>
          <a:lstStyle/>
          <a:p>
            <a:fld id="{9FAA51BB-2FC0-4DB8-B50E-F52D50E733B6}" type="slidenum">
              <a:rPr lang="en-GB" smtClean="0"/>
              <a:pPr/>
              <a:t>26</a:t>
            </a:fld>
            <a:endParaRPr lang="en-GB" dirty="0"/>
          </a:p>
        </p:txBody>
      </p:sp>
    </p:spTree>
    <p:extLst>
      <p:ext uri="{BB962C8B-B14F-4D97-AF65-F5344CB8AC3E}">
        <p14:creationId xmlns:p14="http://schemas.microsoft.com/office/powerpoint/2010/main" val="4271899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743-1C9F-44FE-8058-93C7AD8886DF}"/>
              </a:ext>
            </a:extLst>
          </p:cNvPr>
          <p:cNvSpPr>
            <a:spLocks noGrp="1"/>
          </p:cNvSpPr>
          <p:nvPr>
            <p:ph type="title"/>
          </p:nvPr>
        </p:nvSpPr>
        <p:spPr/>
        <p:txBody>
          <a:bodyPr/>
          <a:lstStyle/>
          <a:p>
            <a:r>
              <a:rPr lang="en-GB" dirty="0"/>
              <a:t>Summary frequency table</a:t>
            </a:r>
          </a:p>
        </p:txBody>
      </p:sp>
      <p:pic>
        <p:nvPicPr>
          <p:cNvPr id="4" name="Picture 3">
            <a:extLst>
              <a:ext uri="{FF2B5EF4-FFF2-40B4-BE49-F238E27FC236}">
                <a16:creationId xmlns:a16="http://schemas.microsoft.com/office/drawing/2014/main" id="{947999C3-5C40-468A-A76A-1500E262D266}"/>
              </a:ext>
            </a:extLst>
          </p:cNvPr>
          <p:cNvPicPr>
            <a:picLocks noChangeAspect="1"/>
          </p:cNvPicPr>
          <p:nvPr/>
        </p:nvPicPr>
        <p:blipFill>
          <a:blip r:embed="rId2"/>
          <a:stretch>
            <a:fillRect/>
          </a:stretch>
        </p:blipFill>
        <p:spPr>
          <a:xfrm>
            <a:off x="1130270" y="1644014"/>
            <a:ext cx="6080427" cy="4257475"/>
          </a:xfrm>
          <a:prstGeom prst="rect">
            <a:avLst/>
          </a:prstGeom>
        </p:spPr>
      </p:pic>
      <p:sp>
        <p:nvSpPr>
          <p:cNvPr id="3" name="Date Placeholder 2">
            <a:extLst>
              <a:ext uri="{FF2B5EF4-FFF2-40B4-BE49-F238E27FC236}">
                <a16:creationId xmlns:a16="http://schemas.microsoft.com/office/drawing/2014/main" id="{80D6AB13-6B81-935E-5F19-220AEAEBF955}"/>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C9491BC5-1095-75DB-C74F-1DC7D23BA488}"/>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BB2ECF07-98E6-A0A5-DD56-A948D4EBA8F2}"/>
              </a:ext>
            </a:extLst>
          </p:cNvPr>
          <p:cNvSpPr>
            <a:spLocks noGrp="1"/>
          </p:cNvSpPr>
          <p:nvPr>
            <p:ph type="sldNum" sz="quarter" idx="12"/>
          </p:nvPr>
        </p:nvSpPr>
        <p:spPr/>
        <p:txBody>
          <a:bodyPr/>
          <a:lstStyle/>
          <a:p>
            <a:fld id="{9FAA51BB-2FC0-4DB8-B50E-F52D50E733B6}" type="slidenum">
              <a:rPr lang="en-GB" smtClean="0"/>
              <a:pPr/>
              <a:t>27</a:t>
            </a:fld>
            <a:endParaRPr lang="en-GB" dirty="0"/>
          </a:p>
        </p:txBody>
      </p:sp>
    </p:spTree>
    <p:extLst>
      <p:ext uri="{BB962C8B-B14F-4D97-AF65-F5344CB8AC3E}">
        <p14:creationId xmlns:p14="http://schemas.microsoft.com/office/powerpoint/2010/main" val="623919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Summary frequency table</a:t>
            </a:r>
          </a:p>
        </p:txBody>
      </p:sp>
      <p:pic>
        <p:nvPicPr>
          <p:cNvPr id="9" name="Picture 8">
            <a:extLst>
              <a:ext uri="{FF2B5EF4-FFF2-40B4-BE49-F238E27FC236}">
                <a16:creationId xmlns:a16="http://schemas.microsoft.com/office/drawing/2014/main" id="{8B932D6C-F05B-46A2-B044-811478A104E6}"/>
              </a:ext>
            </a:extLst>
          </p:cNvPr>
          <p:cNvPicPr>
            <a:picLocks noChangeAspect="1"/>
          </p:cNvPicPr>
          <p:nvPr/>
        </p:nvPicPr>
        <p:blipFill>
          <a:blip r:embed="rId2"/>
          <a:stretch>
            <a:fillRect/>
          </a:stretch>
        </p:blipFill>
        <p:spPr>
          <a:xfrm>
            <a:off x="1130270" y="1644014"/>
            <a:ext cx="6080427" cy="4257475"/>
          </a:xfrm>
          <a:prstGeom prst="rect">
            <a:avLst/>
          </a:prstGeom>
        </p:spPr>
      </p:pic>
      <p:sp>
        <p:nvSpPr>
          <p:cNvPr id="10" name="Rectangle: Rounded Corners 9">
            <a:extLst>
              <a:ext uri="{FF2B5EF4-FFF2-40B4-BE49-F238E27FC236}">
                <a16:creationId xmlns:a16="http://schemas.microsoft.com/office/drawing/2014/main" id="{97ADBBC9-44BC-4E5C-B50F-07DD680CEB71}"/>
              </a:ext>
            </a:extLst>
          </p:cNvPr>
          <p:cNvSpPr/>
          <p:nvPr/>
        </p:nvSpPr>
        <p:spPr>
          <a:xfrm>
            <a:off x="1210492" y="2412274"/>
            <a:ext cx="4650378" cy="1576252"/>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Brace 10">
            <a:extLst>
              <a:ext uri="{FF2B5EF4-FFF2-40B4-BE49-F238E27FC236}">
                <a16:creationId xmlns:a16="http://schemas.microsoft.com/office/drawing/2014/main" id="{33E8540D-2E5A-4E6F-B4FC-31A688775D30}"/>
              </a:ext>
            </a:extLst>
          </p:cNvPr>
          <p:cNvSpPr/>
          <p:nvPr/>
        </p:nvSpPr>
        <p:spPr>
          <a:xfrm>
            <a:off x="5860869" y="2508069"/>
            <a:ext cx="235131" cy="452845"/>
          </a:xfrm>
          <a:prstGeom prst="rightBrace">
            <a:avLst>
              <a:gd name="adj1" fmla="val 8333"/>
              <a:gd name="adj2" fmla="val 653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a:extLst>
              <a:ext uri="{FF2B5EF4-FFF2-40B4-BE49-F238E27FC236}">
                <a16:creationId xmlns:a16="http://schemas.microsoft.com/office/drawing/2014/main" id="{8AE3F62E-9BFD-4D98-B425-20AB5912D4DF}"/>
              </a:ext>
            </a:extLst>
          </p:cNvPr>
          <p:cNvSpPr/>
          <p:nvPr/>
        </p:nvSpPr>
        <p:spPr>
          <a:xfrm>
            <a:off x="6013269" y="2508069"/>
            <a:ext cx="290407" cy="679268"/>
          </a:xfrm>
          <a:prstGeom prst="rightBrace">
            <a:avLst>
              <a:gd name="adj1" fmla="val 8333"/>
              <a:gd name="adj2" fmla="val 8589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Right Brace 12">
            <a:extLst>
              <a:ext uri="{FF2B5EF4-FFF2-40B4-BE49-F238E27FC236}">
                <a16:creationId xmlns:a16="http://schemas.microsoft.com/office/drawing/2014/main" id="{5737B716-D904-4CD9-B6A0-E27C2206E63E}"/>
              </a:ext>
            </a:extLst>
          </p:cNvPr>
          <p:cNvSpPr/>
          <p:nvPr/>
        </p:nvSpPr>
        <p:spPr>
          <a:xfrm>
            <a:off x="6201833" y="2508068"/>
            <a:ext cx="290407" cy="920932"/>
          </a:xfrm>
          <a:prstGeom prst="rightBrace">
            <a:avLst>
              <a:gd name="adj1" fmla="val 8333"/>
              <a:gd name="adj2" fmla="val 896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8D64A08-C5DC-4DC5-9052-8709620E3488}"/>
              </a:ext>
            </a:extLst>
          </p:cNvPr>
          <p:cNvSpPr/>
          <p:nvPr/>
        </p:nvSpPr>
        <p:spPr>
          <a:xfrm>
            <a:off x="1210492" y="4046563"/>
            <a:ext cx="4650378" cy="1509506"/>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E1B6DA-616D-535E-7147-40A2ACA49D7B}"/>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3F7066C-F3D3-E36D-86DC-2782DC46CDEA}"/>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7BCC7C22-A50C-170F-AB45-112BBC82D695}"/>
              </a:ext>
            </a:extLst>
          </p:cNvPr>
          <p:cNvSpPr>
            <a:spLocks noGrp="1"/>
          </p:cNvSpPr>
          <p:nvPr>
            <p:ph type="sldNum" sz="quarter" idx="12"/>
          </p:nvPr>
        </p:nvSpPr>
        <p:spPr/>
        <p:txBody>
          <a:bodyPr/>
          <a:lstStyle/>
          <a:p>
            <a:fld id="{9FAA51BB-2FC0-4DB8-B50E-F52D50E733B6}" type="slidenum">
              <a:rPr lang="en-GB" smtClean="0"/>
              <a:pPr/>
              <a:t>28</a:t>
            </a:fld>
            <a:endParaRPr lang="en-GB" dirty="0"/>
          </a:p>
        </p:txBody>
      </p:sp>
    </p:spTree>
    <p:extLst>
      <p:ext uri="{BB962C8B-B14F-4D97-AF65-F5344CB8AC3E}">
        <p14:creationId xmlns:p14="http://schemas.microsoft.com/office/powerpoint/2010/main" val="840503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Central tendency</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Mean, Median, Mode</a:t>
            </a:r>
          </a:p>
        </p:txBody>
      </p:sp>
      <p:sp>
        <p:nvSpPr>
          <p:cNvPr id="3" name="Date Placeholder 2">
            <a:extLst>
              <a:ext uri="{FF2B5EF4-FFF2-40B4-BE49-F238E27FC236}">
                <a16:creationId xmlns:a16="http://schemas.microsoft.com/office/drawing/2014/main" id="{0F66D15A-B746-8D5D-BC71-890026F5856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BAA51A6D-CB31-F7A8-8090-5A6A455F59B9}"/>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9840E041-3CD9-1410-5D4D-F43559907802}"/>
              </a:ext>
            </a:extLst>
          </p:cNvPr>
          <p:cNvSpPr>
            <a:spLocks noGrp="1"/>
          </p:cNvSpPr>
          <p:nvPr>
            <p:ph type="sldNum" sz="quarter" idx="12"/>
          </p:nvPr>
        </p:nvSpPr>
        <p:spPr/>
        <p:txBody>
          <a:bodyPr/>
          <a:lstStyle/>
          <a:p>
            <a:fld id="{9FAA51BB-2FC0-4DB8-B50E-F52D50E733B6}" type="slidenum">
              <a:rPr lang="en-GB" smtClean="0"/>
              <a:t>29</a:t>
            </a:fld>
            <a:endParaRPr lang="en-GB"/>
          </a:p>
        </p:txBody>
      </p:sp>
    </p:spTree>
    <p:extLst>
      <p:ext uri="{BB962C8B-B14F-4D97-AF65-F5344CB8AC3E}">
        <p14:creationId xmlns:p14="http://schemas.microsoft.com/office/powerpoint/2010/main" val="898719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217EB9-ECD3-60A1-B9CF-AF9D317C2CF5}"/>
              </a:ext>
            </a:extLst>
          </p:cNvPr>
          <p:cNvSpPr>
            <a:spLocks noGrp="1"/>
          </p:cNvSpPr>
          <p:nvPr>
            <p:ph type="title"/>
          </p:nvPr>
        </p:nvSpPr>
        <p:spPr/>
        <p:txBody>
          <a:bodyPr/>
          <a:lstStyle/>
          <a:p>
            <a:r>
              <a:rPr lang="en-GB" dirty="0"/>
              <a:t>Measurement</a:t>
            </a:r>
          </a:p>
        </p:txBody>
      </p:sp>
      <p:sp>
        <p:nvSpPr>
          <p:cNvPr id="4" name="Date Placeholder 3">
            <a:extLst>
              <a:ext uri="{FF2B5EF4-FFF2-40B4-BE49-F238E27FC236}">
                <a16:creationId xmlns:a16="http://schemas.microsoft.com/office/drawing/2014/main" id="{5CC3A4AF-2B7D-0521-FFAC-1771048EDBC0}"/>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6772CAAB-9C32-D830-FF00-86600C487E94}"/>
              </a:ext>
            </a:extLst>
          </p:cNvPr>
          <p:cNvSpPr>
            <a:spLocks noGrp="1"/>
          </p:cNvSpPr>
          <p:nvPr>
            <p:ph type="ftr" sz="quarter" idx="11"/>
          </p:nvPr>
        </p:nvSpPr>
        <p:spPr/>
        <p:txBody>
          <a:bodyPr/>
          <a:lstStyle/>
          <a:p>
            <a:r>
              <a:rPr lang="en-GB"/>
              <a:t>Week 2 - Measurement and Description</a:t>
            </a:r>
          </a:p>
        </p:txBody>
      </p:sp>
      <p:sp>
        <p:nvSpPr>
          <p:cNvPr id="6" name="Slide Number Placeholder 5">
            <a:extLst>
              <a:ext uri="{FF2B5EF4-FFF2-40B4-BE49-F238E27FC236}">
                <a16:creationId xmlns:a16="http://schemas.microsoft.com/office/drawing/2014/main" id="{953B9D79-309D-D507-17FF-67827394EFDB}"/>
              </a:ext>
            </a:extLst>
          </p:cNvPr>
          <p:cNvSpPr>
            <a:spLocks noGrp="1"/>
          </p:cNvSpPr>
          <p:nvPr>
            <p:ph type="sldNum" sz="quarter" idx="12"/>
          </p:nvPr>
        </p:nvSpPr>
        <p:spPr/>
        <p:txBody>
          <a:bodyPr/>
          <a:lstStyle/>
          <a:p>
            <a:fld id="{9FAA51BB-2FC0-4DB8-B50E-F52D50E733B6}" type="slidenum">
              <a:rPr lang="en-GB" smtClean="0"/>
              <a:t>3</a:t>
            </a:fld>
            <a:endParaRPr lang="en-GB"/>
          </a:p>
        </p:txBody>
      </p:sp>
      <p:pic>
        <p:nvPicPr>
          <p:cNvPr id="1026" name="Picture 2" descr="Salter 144 WHSVDR Mechanical Bathroom ...">
            <a:extLst>
              <a:ext uri="{FF2B5EF4-FFF2-40B4-BE49-F238E27FC236}">
                <a16:creationId xmlns:a16="http://schemas.microsoft.com/office/drawing/2014/main" id="{16184B3D-EE26-D688-2008-ECC6BC04F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630" y="1371308"/>
            <a:ext cx="2717062" cy="2717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ntable Height Chart (teacher made ...">
            <a:extLst>
              <a:ext uri="{FF2B5EF4-FFF2-40B4-BE49-F238E27FC236}">
                <a16:creationId xmlns:a16="http://schemas.microsoft.com/office/drawing/2014/main" id="{09348C58-B6F5-DF30-779E-768B9D89E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80" y="4140700"/>
            <a:ext cx="3752562" cy="1876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ASS questionnaire measures of height and weight used to calculate BMI.">
            <a:extLst>
              <a:ext uri="{FF2B5EF4-FFF2-40B4-BE49-F238E27FC236}">
                <a16:creationId xmlns:a16="http://schemas.microsoft.com/office/drawing/2014/main" id="{F7773267-224B-DA6A-1555-12F2DFBEE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013" y="1408065"/>
            <a:ext cx="6313583" cy="460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1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B9F63-9FB7-46F2-B6BA-DB370BC9CAFA}"/>
              </a:ext>
            </a:extLst>
          </p:cNvPr>
          <p:cNvSpPr>
            <a:spLocks noGrp="1"/>
          </p:cNvSpPr>
          <p:nvPr>
            <p:ph type="title"/>
          </p:nvPr>
        </p:nvSpPr>
        <p:spPr/>
        <p:txBody>
          <a:bodyPr/>
          <a:lstStyle/>
          <a:p>
            <a:r>
              <a:rPr lang="en-GB" dirty="0"/>
              <a:t>Measures of ‘central tendency’</a:t>
            </a:r>
          </a:p>
        </p:txBody>
      </p:sp>
      <p:sp>
        <p:nvSpPr>
          <p:cNvPr id="5" name="Content Placeholder 4">
            <a:extLst>
              <a:ext uri="{FF2B5EF4-FFF2-40B4-BE49-F238E27FC236}">
                <a16:creationId xmlns:a16="http://schemas.microsoft.com/office/drawing/2014/main" id="{CB2C076B-496B-4F65-9386-EC888A4B7735}"/>
              </a:ext>
            </a:extLst>
          </p:cNvPr>
          <p:cNvSpPr>
            <a:spLocks noGrp="1"/>
          </p:cNvSpPr>
          <p:nvPr>
            <p:ph idx="1"/>
          </p:nvPr>
        </p:nvSpPr>
        <p:spPr/>
        <p:txBody>
          <a:bodyPr>
            <a:normAutofit/>
          </a:bodyPr>
          <a:lstStyle/>
          <a:p>
            <a:r>
              <a:rPr lang="en-GB" sz="2400" dirty="0"/>
              <a:t>A single number that describes a </a:t>
            </a:r>
            <a:r>
              <a:rPr lang="en-GB" sz="2400" i="1" dirty="0"/>
              <a:t>typical</a:t>
            </a:r>
            <a:r>
              <a:rPr lang="en-GB" sz="2400" dirty="0"/>
              <a:t> value for a variable</a:t>
            </a:r>
          </a:p>
          <a:p>
            <a:r>
              <a:rPr lang="en-GB" sz="2400" dirty="0"/>
              <a:t>Most useful for describing variables measured on numeric scales or at (longer) ordinal levels</a:t>
            </a:r>
          </a:p>
          <a:p>
            <a:r>
              <a:rPr lang="en-GB" sz="2400" dirty="0"/>
              <a:t>Measures of central tendency can serve as standards for assessing whether the value of a single case is high or low (compared to the </a:t>
            </a:r>
            <a:r>
              <a:rPr lang="en-GB" sz="2400" i="1" dirty="0"/>
              <a:t>typical</a:t>
            </a:r>
            <a:r>
              <a:rPr lang="en-GB" sz="2400" dirty="0"/>
              <a:t> value)</a:t>
            </a:r>
          </a:p>
          <a:p>
            <a:endParaRPr lang="en-GB" sz="2400" dirty="0"/>
          </a:p>
        </p:txBody>
      </p:sp>
      <p:sp>
        <p:nvSpPr>
          <p:cNvPr id="2" name="Date Placeholder 1">
            <a:extLst>
              <a:ext uri="{FF2B5EF4-FFF2-40B4-BE49-F238E27FC236}">
                <a16:creationId xmlns:a16="http://schemas.microsoft.com/office/drawing/2014/main" id="{F5C4467C-1C92-70DE-77A1-C4D80EBE2B10}"/>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3353E54F-0924-2CC7-32CC-492E9FB87083}"/>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C0F806A9-FF54-93E3-4571-2FA07A028580}"/>
              </a:ext>
            </a:extLst>
          </p:cNvPr>
          <p:cNvSpPr>
            <a:spLocks noGrp="1"/>
          </p:cNvSpPr>
          <p:nvPr>
            <p:ph type="sldNum" sz="quarter" idx="12"/>
          </p:nvPr>
        </p:nvSpPr>
        <p:spPr/>
        <p:txBody>
          <a:bodyPr/>
          <a:lstStyle/>
          <a:p>
            <a:fld id="{9FAA51BB-2FC0-4DB8-B50E-F52D50E733B6}" type="slidenum">
              <a:rPr lang="en-GB" smtClean="0"/>
              <a:pPr/>
              <a:t>30</a:t>
            </a:fld>
            <a:endParaRPr lang="en-GB" dirty="0"/>
          </a:p>
        </p:txBody>
      </p:sp>
    </p:spTree>
    <p:extLst>
      <p:ext uri="{BB962C8B-B14F-4D97-AF65-F5344CB8AC3E}">
        <p14:creationId xmlns:p14="http://schemas.microsoft.com/office/powerpoint/2010/main" val="3242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1130270" y="4012157"/>
            <a:ext cx="6790768" cy="1668207"/>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1: Mean</a:t>
            </a:r>
          </a:p>
        </p:txBody>
      </p:sp>
      <p:pic>
        <p:nvPicPr>
          <p:cNvPr id="11" name="Picture 10">
            <a:extLst>
              <a:ext uri="{FF2B5EF4-FFF2-40B4-BE49-F238E27FC236}">
                <a16:creationId xmlns:a16="http://schemas.microsoft.com/office/drawing/2014/main" id="{73683E45-7A24-47CF-B975-5539A0ECAB5E}"/>
              </a:ext>
            </a:extLst>
          </p:cNvPr>
          <p:cNvPicPr>
            <a:picLocks noChangeAspect="1"/>
          </p:cNvPicPr>
          <p:nvPr/>
        </p:nvPicPr>
        <p:blipFill>
          <a:blip r:embed="rId5"/>
          <a:stretch>
            <a:fillRect/>
          </a:stretch>
        </p:blipFill>
        <p:spPr>
          <a:xfrm>
            <a:off x="8619344" y="4012156"/>
            <a:ext cx="2113957" cy="1671501"/>
          </a:xfrm>
          <a:prstGeom prst="rect">
            <a:avLst/>
          </a:prstGeom>
        </p:spPr>
      </p:pic>
      <p:sp>
        <p:nvSpPr>
          <p:cNvPr id="3" name="Date Placeholder 2">
            <a:extLst>
              <a:ext uri="{FF2B5EF4-FFF2-40B4-BE49-F238E27FC236}">
                <a16:creationId xmlns:a16="http://schemas.microsoft.com/office/drawing/2014/main" id="{7E0BF089-1F12-7C95-8809-D918232C915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07EF749C-8156-9FD3-741A-F534D5C5EE1A}"/>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89046F97-9944-91EE-E72A-DC6B9DAD6437}"/>
              </a:ext>
            </a:extLst>
          </p:cNvPr>
          <p:cNvSpPr>
            <a:spLocks noGrp="1"/>
          </p:cNvSpPr>
          <p:nvPr>
            <p:ph type="sldNum" sz="quarter" idx="12"/>
          </p:nvPr>
        </p:nvSpPr>
        <p:spPr/>
        <p:txBody>
          <a:bodyPr/>
          <a:lstStyle/>
          <a:p>
            <a:fld id="{9FAA51BB-2FC0-4DB8-B50E-F52D50E733B6}" type="slidenum">
              <a:rPr lang="en-GB" smtClean="0"/>
              <a:t>31</a:t>
            </a:fld>
            <a:endParaRPr lang="en-GB"/>
          </a:p>
        </p:txBody>
      </p:sp>
    </p:spTree>
    <p:extLst>
      <p:ext uri="{BB962C8B-B14F-4D97-AF65-F5344CB8AC3E}">
        <p14:creationId xmlns:p14="http://schemas.microsoft.com/office/powerpoint/2010/main" val="3117409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1130270" y="4012157"/>
            <a:ext cx="6790768" cy="1668207"/>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1: Mean</a:t>
            </a:r>
          </a:p>
        </p:txBody>
      </p:sp>
      <p:sp>
        <p:nvSpPr>
          <p:cNvPr id="9" name="Rectangle 8">
            <a:extLst>
              <a:ext uri="{FF2B5EF4-FFF2-40B4-BE49-F238E27FC236}">
                <a16:creationId xmlns:a16="http://schemas.microsoft.com/office/drawing/2014/main" id="{2EDD2EAB-407A-4053-A516-0F9A1283F2E8}"/>
              </a:ext>
            </a:extLst>
          </p:cNvPr>
          <p:cNvSpPr/>
          <p:nvPr/>
        </p:nvSpPr>
        <p:spPr>
          <a:xfrm>
            <a:off x="8686799" y="4384595"/>
            <a:ext cx="3103419" cy="923330"/>
          </a:xfrm>
          <a:prstGeom prst="rect">
            <a:avLst/>
          </a:prstGeom>
        </p:spPr>
        <p:txBody>
          <a:bodyPr wrap="square">
            <a:spAutoFit/>
          </a:bodyPr>
          <a:lstStyle/>
          <a:p>
            <a:r>
              <a:rPr lang="en-GB" dirty="0"/>
              <a:t>1. Add values together</a:t>
            </a:r>
          </a:p>
          <a:p>
            <a:r>
              <a:rPr lang="en-GB" dirty="0"/>
              <a:t>2. Divide sum by number of values</a:t>
            </a:r>
          </a:p>
        </p:txBody>
      </p:sp>
      <p:sp>
        <p:nvSpPr>
          <p:cNvPr id="3" name="TextBox 2">
            <a:extLst>
              <a:ext uri="{FF2B5EF4-FFF2-40B4-BE49-F238E27FC236}">
                <a16:creationId xmlns:a16="http://schemas.microsoft.com/office/drawing/2014/main" id="{CB89B14C-A3BD-425C-94EF-1F6534567F71}"/>
              </a:ext>
            </a:extLst>
          </p:cNvPr>
          <p:cNvSpPr txBox="1"/>
          <p:nvPr/>
        </p:nvSpPr>
        <p:spPr>
          <a:xfrm>
            <a:off x="1246908" y="4979444"/>
            <a:ext cx="7439891" cy="1200329"/>
          </a:xfrm>
          <a:prstGeom prst="rect">
            <a:avLst/>
          </a:prstGeom>
          <a:noFill/>
        </p:spPr>
        <p:txBody>
          <a:bodyPr wrap="square" rtlCol="0">
            <a:spAutoFit/>
          </a:bodyPr>
          <a:lstStyle/>
          <a:p>
            <a:r>
              <a:rPr lang="en-GB" sz="3600" dirty="0">
                <a:solidFill>
                  <a:srgbClr val="FF0000"/>
                </a:solidFill>
              </a:rPr>
              <a:t>        +	           +           +	       = 4</a:t>
            </a:r>
          </a:p>
          <a:p>
            <a:r>
              <a:rPr lang="en-GB" sz="3600" dirty="0">
                <a:solidFill>
                  <a:srgbClr val="FF0000"/>
                </a:solidFill>
              </a:rPr>
              <a:t>4/(1+1+1+1)=1 =&gt; Mean = 1 kilo </a:t>
            </a:r>
          </a:p>
        </p:txBody>
      </p:sp>
      <p:sp>
        <p:nvSpPr>
          <p:cNvPr id="4" name="Date Placeholder 3">
            <a:extLst>
              <a:ext uri="{FF2B5EF4-FFF2-40B4-BE49-F238E27FC236}">
                <a16:creationId xmlns:a16="http://schemas.microsoft.com/office/drawing/2014/main" id="{6B484859-4813-9231-63BD-C1F87936BD8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8349A762-E467-FD23-7794-E7A66C9C2CAC}"/>
              </a:ext>
            </a:extLst>
          </p:cNvPr>
          <p:cNvSpPr>
            <a:spLocks noGrp="1"/>
          </p:cNvSpPr>
          <p:nvPr>
            <p:ph type="ftr" sz="quarter" idx="11"/>
          </p:nvPr>
        </p:nvSpPr>
        <p:spPr/>
        <p:txBody>
          <a:bodyPr/>
          <a:lstStyle/>
          <a:p>
            <a:r>
              <a:rPr lang="en-GB"/>
              <a:t>Week 2 - Measurement and Description</a:t>
            </a:r>
          </a:p>
        </p:txBody>
      </p:sp>
      <p:sp>
        <p:nvSpPr>
          <p:cNvPr id="10" name="Slide Number Placeholder 9">
            <a:extLst>
              <a:ext uri="{FF2B5EF4-FFF2-40B4-BE49-F238E27FC236}">
                <a16:creationId xmlns:a16="http://schemas.microsoft.com/office/drawing/2014/main" id="{912C6146-3196-357B-EAC2-26D337723027}"/>
              </a:ext>
            </a:extLst>
          </p:cNvPr>
          <p:cNvSpPr>
            <a:spLocks noGrp="1"/>
          </p:cNvSpPr>
          <p:nvPr>
            <p:ph type="sldNum" sz="quarter" idx="12"/>
          </p:nvPr>
        </p:nvSpPr>
        <p:spPr/>
        <p:txBody>
          <a:bodyPr/>
          <a:lstStyle/>
          <a:p>
            <a:fld id="{9FAA51BB-2FC0-4DB8-B50E-F52D50E733B6}" type="slidenum">
              <a:rPr lang="en-GB" smtClean="0"/>
              <a:t>32</a:t>
            </a:fld>
            <a:endParaRPr lang="en-GB"/>
          </a:p>
        </p:txBody>
      </p:sp>
    </p:spTree>
    <p:extLst>
      <p:ext uri="{BB962C8B-B14F-4D97-AF65-F5344CB8AC3E}">
        <p14:creationId xmlns:p14="http://schemas.microsoft.com/office/powerpoint/2010/main" val="178538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2: Median</a:t>
            </a:r>
          </a:p>
        </p:txBody>
      </p:sp>
      <p:pic>
        <p:nvPicPr>
          <p:cNvPr id="3" name="Picture 2">
            <a:extLst>
              <a:ext uri="{FF2B5EF4-FFF2-40B4-BE49-F238E27FC236}">
                <a16:creationId xmlns:a16="http://schemas.microsoft.com/office/drawing/2014/main" id="{C7BDEDB6-E10D-4D38-918F-6ACEA58745F5}"/>
              </a:ext>
            </a:extLst>
          </p:cNvPr>
          <p:cNvPicPr>
            <a:picLocks noChangeAspect="1"/>
          </p:cNvPicPr>
          <p:nvPr/>
        </p:nvPicPr>
        <p:blipFill>
          <a:blip r:embed="rId4"/>
          <a:stretch>
            <a:fillRect/>
          </a:stretch>
        </p:blipFill>
        <p:spPr>
          <a:xfrm>
            <a:off x="1130270" y="4032595"/>
            <a:ext cx="6681141" cy="1541209"/>
          </a:xfrm>
          <a:prstGeom prst="rect">
            <a:avLst/>
          </a:prstGeom>
        </p:spPr>
      </p:pic>
      <p:sp>
        <p:nvSpPr>
          <p:cNvPr id="10" name="Oval 9">
            <a:extLst>
              <a:ext uri="{FF2B5EF4-FFF2-40B4-BE49-F238E27FC236}">
                <a16:creationId xmlns:a16="http://schemas.microsoft.com/office/drawing/2014/main" id="{AFB13494-0855-4AFB-9ECA-BD6784853F74}"/>
              </a:ext>
            </a:extLst>
          </p:cNvPr>
          <p:cNvSpPr/>
          <p:nvPr/>
        </p:nvSpPr>
        <p:spPr>
          <a:xfrm>
            <a:off x="3990109" y="4322619"/>
            <a:ext cx="914400" cy="900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9042B34-14B0-4D32-8E69-09AC016D2A94}"/>
              </a:ext>
            </a:extLst>
          </p:cNvPr>
          <p:cNvSpPr/>
          <p:nvPr/>
        </p:nvSpPr>
        <p:spPr>
          <a:xfrm>
            <a:off x="8013730" y="4322619"/>
            <a:ext cx="3610234" cy="923330"/>
          </a:xfrm>
          <a:prstGeom prst="rect">
            <a:avLst/>
          </a:prstGeom>
        </p:spPr>
        <p:txBody>
          <a:bodyPr wrap="square">
            <a:spAutoFit/>
          </a:bodyPr>
          <a:lstStyle/>
          <a:p>
            <a:r>
              <a:rPr lang="en-GB" dirty="0"/>
              <a:t>Sort values from low to high and then identifying the value in the middle</a:t>
            </a:r>
          </a:p>
        </p:txBody>
      </p:sp>
      <p:sp>
        <p:nvSpPr>
          <p:cNvPr id="4" name="Date Placeholder 3">
            <a:extLst>
              <a:ext uri="{FF2B5EF4-FFF2-40B4-BE49-F238E27FC236}">
                <a16:creationId xmlns:a16="http://schemas.microsoft.com/office/drawing/2014/main" id="{6D617AC3-7B3D-F8DB-0C01-EC0A63F4FD41}"/>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755010E1-FF28-15A9-3669-CEDE693D36F1}"/>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41DF8347-2668-3B5A-2375-B633BB3DACD8}"/>
              </a:ext>
            </a:extLst>
          </p:cNvPr>
          <p:cNvSpPr>
            <a:spLocks noGrp="1"/>
          </p:cNvSpPr>
          <p:nvPr>
            <p:ph type="sldNum" sz="quarter" idx="12"/>
          </p:nvPr>
        </p:nvSpPr>
        <p:spPr/>
        <p:txBody>
          <a:bodyPr/>
          <a:lstStyle/>
          <a:p>
            <a:fld id="{9FAA51BB-2FC0-4DB8-B50E-F52D50E733B6}" type="slidenum">
              <a:rPr lang="en-GB" smtClean="0"/>
              <a:t>33</a:t>
            </a:fld>
            <a:endParaRPr lang="en-GB"/>
          </a:p>
        </p:txBody>
      </p:sp>
    </p:spTree>
    <p:extLst>
      <p:ext uri="{BB962C8B-B14F-4D97-AF65-F5344CB8AC3E}">
        <p14:creationId xmlns:p14="http://schemas.microsoft.com/office/powerpoint/2010/main" val="322052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1130270" y="953324"/>
            <a:ext cx="9603275" cy="792349"/>
          </a:xfrm>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1130513" y="1511411"/>
            <a:ext cx="9602788" cy="1784706"/>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3: Mode</a:t>
            </a:r>
          </a:p>
        </p:txBody>
      </p:sp>
      <p:sp>
        <p:nvSpPr>
          <p:cNvPr id="11" name="Rectangle 10">
            <a:extLst>
              <a:ext uri="{FF2B5EF4-FFF2-40B4-BE49-F238E27FC236}">
                <a16:creationId xmlns:a16="http://schemas.microsoft.com/office/drawing/2014/main" id="{49042B34-14B0-4D32-8E69-09AC016D2A94}"/>
              </a:ext>
            </a:extLst>
          </p:cNvPr>
          <p:cNvSpPr/>
          <p:nvPr/>
        </p:nvSpPr>
        <p:spPr>
          <a:xfrm>
            <a:off x="8013730" y="4322619"/>
            <a:ext cx="3610234" cy="923330"/>
          </a:xfrm>
          <a:prstGeom prst="rect">
            <a:avLst/>
          </a:prstGeom>
        </p:spPr>
        <p:txBody>
          <a:bodyPr wrap="square">
            <a:spAutoFit/>
          </a:bodyPr>
          <a:lstStyle/>
          <a:p>
            <a:r>
              <a:rPr lang="en-GB" dirty="0"/>
              <a:t>It’s the most frequently occurring value in a distribution. </a:t>
            </a:r>
          </a:p>
        </p:txBody>
      </p:sp>
      <p:pic>
        <p:nvPicPr>
          <p:cNvPr id="7" name="Picture 6">
            <a:extLst>
              <a:ext uri="{FF2B5EF4-FFF2-40B4-BE49-F238E27FC236}">
                <a16:creationId xmlns:a16="http://schemas.microsoft.com/office/drawing/2014/main" id="{DA0B9EC4-C069-42A3-A790-2A955AF7778F}"/>
              </a:ext>
            </a:extLst>
          </p:cNvPr>
          <p:cNvPicPr>
            <a:picLocks noChangeAspect="1"/>
          </p:cNvPicPr>
          <p:nvPr/>
        </p:nvPicPr>
        <p:blipFill>
          <a:blip r:embed="rId4"/>
          <a:stretch>
            <a:fillRect/>
          </a:stretch>
        </p:blipFill>
        <p:spPr>
          <a:xfrm>
            <a:off x="1130270" y="4004376"/>
            <a:ext cx="6572857" cy="1559815"/>
          </a:xfrm>
          <a:prstGeom prst="rect">
            <a:avLst/>
          </a:prstGeom>
        </p:spPr>
      </p:pic>
      <p:sp>
        <p:nvSpPr>
          <p:cNvPr id="12" name="Oval 11">
            <a:extLst>
              <a:ext uri="{FF2B5EF4-FFF2-40B4-BE49-F238E27FC236}">
                <a16:creationId xmlns:a16="http://schemas.microsoft.com/office/drawing/2014/main" id="{6EF947BC-1BAE-4B11-BE6F-B9D69BAADED6}"/>
              </a:ext>
            </a:extLst>
          </p:cNvPr>
          <p:cNvSpPr/>
          <p:nvPr/>
        </p:nvSpPr>
        <p:spPr>
          <a:xfrm>
            <a:off x="1013632" y="4581113"/>
            <a:ext cx="4051330" cy="900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FD11AD2B-07CA-D9BD-4548-9DF063C4E14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1A2674C-263A-C8E2-17D4-C1288AED4616}"/>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572C932F-F925-2C7F-3B24-9373DDD9F683}"/>
              </a:ext>
            </a:extLst>
          </p:cNvPr>
          <p:cNvSpPr>
            <a:spLocks noGrp="1"/>
          </p:cNvSpPr>
          <p:nvPr>
            <p:ph type="sldNum" sz="quarter" idx="12"/>
          </p:nvPr>
        </p:nvSpPr>
        <p:spPr/>
        <p:txBody>
          <a:bodyPr/>
          <a:lstStyle/>
          <a:p>
            <a:fld id="{9FAA51BB-2FC0-4DB8-B50E-F52D50E733B6}" type="slidenum">
              <a:rPr lang="en-GB" smtClean="0"/>
              <a:pPr/>
              <a:t>34</a:t>
            </a:fld>
            <a:endParaRPr lang="en-GB" dirty="0"/>
          </a:p>
        </p:txBody>
      </p:sp>
    </p:spTree>
    <p:extLst>
      <p:ext uri="{BB962C8B-B14F-4D97-AF65-F5344CB8AC3E}">
        <p14:creationId xmlns:p14="http://schemas.microsoft.com/office/powerpoint/2010/main" val="3383856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98480DAE-C31C-4FB0-A2F8-B5DA0BA7271D}"/>
              </a:ext>
            </a:extLst>
          </p:cNvPr>
          <p:cNvPicPr>
            <a:picLocks noChangeAspect="1"/>
          </p:cNvPicPr>
          <p:nvPr/>
        </p:nvPicPr>
        <p:blipFill>
          <a:blip r:embed="rId4"/>
          <a:stretch>
            <a:fillRect/>
          </a:stretch>
        </p:blipFill>
        <p:spPr>
          <a:xfrm>
            <a:off x="1368846" y="3429000"/>
            <a:ext cx="9126121" cy="2577583"/>
          </a:xfrm>
          <a:prstGeom prst="rect">
            <a:avLst/>
          </a:prstGeom>
        </p:spPr>
      </p:pic>
      <p:sp>
        <p:nvSpPr>
          <p:cNvPr id="3" name="Date Placeholder 2">
            <a:extLst>
              <a:ext uri="{FF2B5EF4-FFF2-40B4-BE49-F238E27FC236}">
                <a16:creationId xmlns:a16="http://schemas.microsoft.com/office/drawing/2014/main" id="{1342EFBE-B03B-FA47-71A8-3DB648ABFE15}"/>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4D898734-4EBA-1874-646B-C4547989326B}"/>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17E8A17D-5E06-1C9D-6C0A-1EF24266B9C0}"/>
              </a:ext>
            </a:extLst>
          </p:cNvPr>
          <p:cNvSpPr>
            <a:spLocks noGrp="1"/>
          </p:cNvSpPr>
          <p:nvPr>
            <p:ph type="sldNum" sz="quarter" idx="12"/>
          </p:nvPr>
        </p:nvSpPr>
        <p:spPr/>
        <p:txBody>
          <a:bodyPr/>
          <a:lstStyle/>
          <a:p>
            <a:fld id="{9FAA51BB-2FC0-4DB8-B50E-F52D50E733B6}" type="slidenum">
              <a:rPr lang="en-GB" smtClean="0"/>
              <a:t>35</a:t>
            </a:fld>
            <a:endParaRPr lang="en-GB"/>
          </a:p>
        </p:txBody>
      </p:sp>
    </p:spTree>
    <p:extLst>
      <p:ext uri="{BB962C8B-B14F-4D97-AF65-F5344CB8AC3E}">
        <p14:creationId xmlns:p14="http://schemas.microsoft.com/office/powerpoint/2010/main" val="2010348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69BA-1EC6-4CFE-A1AC-3814DDE71863}"/>
              </a:ext>
            </a:extLst>
          </p:cNvPr>
          <p:cNvSpPr>
            <a:spLocks noGrp="1"/>
          </p:cNvSpPr>
          <p:nvPr>
            <p:ph type="title"/>
          </p:nvPr>
        </p:nvSpPr>
        <p:spPr/>
        <p:txBody>
          <a:bodyPr/>
          <a:lstStyle/>
          <a:p>
            <a:r>
              <a:rPr lang="en-GB" dirty="0"/>
              <a:t>Example of age distribution</a:t>
            </a:r>
          </a:p>
        </p:txBody>
      </p:sp>
      <p:pic>
        <p:nvPicPr>
          <p:cNvPr id="12" name="Picture 11">
            <a:extLst>
              <a:ext uri="{FF2B5EF4-FFF2-40B4-BE49-F238E27FC236}">
                <a16:creationId xmlns:a16="http://schemas.microsoft.com/office/drawing/2014/main" id="{7C0E3A15-B55B-461F-A16D-6448368B5EEF}"/>
              </a:ext>
            </a:extLst>
          </p:cNvPr>
          <p:cNvPicPr>
            <a:picLocks noChangeAspect="1"/>
          </p:cNvPicPr>
          <p:nvPr/>
        </p:nvPicPr>
        <p:blipFill>
          <a:blip r:embed="rId2"/>
          <a:stretch>
            <a:fillRect/>
          </a:stretch>
        </p:blipFill>
        <p:spPr>
          <a:xfrm>
            <a:off x="1130270" y="1822876"/>
            <a:ext cx="7076261" cy="4297800"/>
          </a:xfrm>
          <a:prstGeom prst="rect">
            <a:avLst/>
          </a:prstGeom>
        </p:spPr>
      </p:pic>
      <p:sp>
        <p:nvSpPr>
          <p:cNvPr id="3" name="Date Placeholder 2">
            <a:extLst>
              <a:ext uri="{FF2B5EF4-FFF2-40B4-BE49-F238E27FC236}">
                <a16:creationId xmlns:a16="http://schemas.microsoft.com/office/drawing/2014/main" id="{860A7300-9358-E623-7185-2F257FCA9134}"/>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D60E59A-E560-8110-DA62-DC37E705B1B5}"/>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5ABDEC0-154D-B352-A455-B6766B87C72E}"/>
              </a:ext>
            </a:extLst>
          </p:cNvPr>
          <p:cNvSpPr>
            <a:spLocks noGrp="1"/>
          </p:cNvSpPr>
          <p:nvPr>
            <p:ph type="sldNum" sz="quarter" idx="12"/>
          </p:nvPr>
        </p:nvSpPr>
        <p:spPr/>
        <p:txBody>
          <a:bodyPr/>
          <a:lstStyle/>
          <a:p>
            <a:fld id="{9FAA51BB-2FC0-4DB8-B50E-F52D50E733B6}" type="slidenum">
              <a:rPr lang="en-GB" smtClean="0"/>
              <a:pPr/>
              <a:t>36</a:t>
            </a:fld>
            <a:endParaRPr lang="en-GB" dirty="0"/>
          </a:p>
        </p:txBody>
      </p:sp>
    </p:spTree>
    <p:extLst>
      <p:ext uri="{BB962C8B-B14F-4D97-AF65-F5344CB8AC3E}">
        <p14:creationId xmlns:p14="http://schemas.microsoft.com/office/powerpoint/2010/main" val="3998180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8B5C-5C16-49F4-80B2-4AA7EE76A84A}"/>
              </a:ext>
            </a:extLst>
          </p:cNvPr>
          <p:cNvSpPr>
            <a:spLocks noGrp="1"/>
          </p:cNvSpPr>
          <p:nvPr>
            <p:ph type="title"/>
          </p:nvPr>
        </p:nvSpPr>
        <p:spPr/>
        <p:txBody>
          <a:bodyPr/>
          <a:lstStyle/>
          <a:p>
            <a:r>
              <a:rPr lang="en-GB" dirty="0"/>
              <a:t>Example of age distribution</a:t>
            </a:r>
          </a:p>
        </p:txBody>
      </p:sp>
      <p:pic>
        <p:nvPicPr>
          <p:cNvPr id="11" name="Picture 10">
            <a:extLst>
              <a:ext uri="{FF2B5EF4-FFF2-40B4-BE49-F238E27FC236}">
                <a16:creationId xmlns:a16="http://schemas.microsoft.com/office/drawing/2014/main" id="{B1889635-D5D3-4FCF-A789-54FB009E99D0}"/>
              </a:ext>
            </a:extLst>
          </p:cNvPr>
          <p:cNvPicPr>
            <a:picLocks noChangeAspect="1"/>
          </p:cNvPicPr>
          <p:nvPr/>
        </p:nvPicPr>
        <p:blipFill>
          <a:blip r:embed="rId2"/>
          <a:stretch>
            <a:fillRect/>
          </a:stretch>
        </p:blipFill>
        <p:spPr>
          <a:xfrm>
            <a:off x="1130270" y="1784124"/>
            <a:ext cx="7077248" cy="4298400"/>
          </a:xfrm>
          <a:prstGeom prst="rect">
            <a:avLst/>
          </a:prstGeom>
        </p:spPr>
      </p:pic>
      <p:sp>
        <p:nvSpPr>
          <p:cNvPr id="3" name="Date Placeholder 2">
            <a:extLst>
              <a:ext uri="{FF2B5EF4-FFF2-40B4-BE49-F238E27FC236}">
                <a16:creationId xmlns:a16="http://schemas.microsoft.com/office/drawing/2014/main" id="{736DD25A-D828-08FA-5A0B-121462B3460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D8B1EE42-14ED-AE38-1A8A-71FC225A7D1C}"/>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FD320DD-6E03-27D6-26C9-6A0DF2EBCCC1}"/>
              </a:ext>
            </a:extLst>
          </p:cNvPr>
          <p:cNvSpPr>
            <a:spLocks noGrp="1"/>
          </p:cNvSpPr>
          <p:nvPr>
            <p:ph type="sldNum" sz="quarter" idx="12"/>
          </p:nvPr>
        </p:nvSpPr>
        <p:spPr/>
        <p:txBody>
          <a:bodyPr/>
          <a:lstStyle/>
          <a:p>
            <a:fld id="{9FAA51BB-2FC0-4DB8-B50E-F52D50E733B6}" type="slidenum">
              <a:rPr lang="en-GB" smtClean="0"/>
              <a:pPr/>
              <a:t>37</a:t>
            </a:fld>
            <a:endParaRPr lang="en-GB" dirty="0"/>
          </a:p>
        </p:txBody>
      </p:sp>
    </p:spTree>
    <p:extLst>
      <p:ext uri="{BB962C8B-B14F-4D97-AF65-F5344CB8AC3E}">
        <p14:creationId xmlns:p14="http://schemas.microsoft.com/office/powerpoint/2010/main" val="380690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D6E8-5704-4563-AD9B-C941D606BF4B}"/>
              </a:ext>
            </a:extLst>
          </p:cNvPr>
          <p:cNvSpPr>
            <a:spLocks noGrp="1"/>
          </p:cNvSpPr>
          <p:nvPr>
            <p:ph type="title"/>
          </p:nvPr>
        </p:nvSpPr>
        <p:spPr/>
        <p:txBody>
          <a:bodyPr/>
          <a:lstStyle/>
          <a:p>
            <a:r>
              <a:rPr lang="en-GB" dirty="0"/>
              <a:t>Example of age distribution</a:t>
            </a:r>
          </a:p>
        </p:txBody>
      </p:sp>
      <p:pic>
        <p:nvPicPr>
          <p:cNvPr id="15" name="Picture 14">
            <a:extLst>
              <a:ext uri="{FF2B5EF4-FFF2-40B4-BE49-F238E27FC236}">
                <a16:creationId xmlns:a16="http://schemas.microsoft.com/office/drawing/2014/main" id="{D3629B8B-2F81-45B7-B82E-923E5089E25F}"/>
              </a:ext>
            </a:extLst>
          </p:cNvPr>
          <p:cNvPicPr>
            <a:picLocks noChangeAspect="1"/>
          </p:cNvPicPr>
          <p:nvPr/>
        </p:nvPicPr>
        <p:blipFill>
          <a:blip r:embed="rId2"/>
          <a:stretch>
            <a:fillRect/>
          </a:stretch>
        </p:blipFill>
        <p:spPr>
          <a:xfrm>
            <a:off x="1130270" y="1792676"/>
            <a:ext cx="7077251" cy="4298400"/>
          </a:xfrm>
          <a:prstGeom prst="rect">
            <a:avLst/>
          </a:prstGeom>
        </p:spPr>
      </p:pic>
      <p:sp>
        <p:nvSpPr>
          <p:cNvPr id="3" name="Date Placeholder 2">
            <a:extLst>
              <a:ext uri="{FF2B5EF4-FFF2-40B4-BE49-F238E27FC236}">
                <a16:creationId xmlns:a16="http://schemas.microsoft.com/office/drawing/2014/main" id="{3BEA64D7-EF51-A76B-13EF-D1D3FBC6E700}"/>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32748EE7-BD0E-1E88-966D-FE2A6F46F9B6}"/>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3A576EBA-C235-136F-4FE5-CB3DB3A4E43F}"/>
              </a:ext>
            </a:extLst>
          </p:cNvPr>
          <p:cNvSpPr>
            <a:spLocks noGrp="1"/>
          </p:cNvSpPr>
          <p:nvPr>
            <p:ph type="sldNum" sz="quarter" idx="12"/>
          </p:nvPr>
        </p:nvSpPr>
        <p:spPr/>
        <p:txBody>
          <a:bodyPr/>
          <a:lstStyle/>
          <a:p>
            <a:fld id="{9FAA51BB-2FC0-4DB8-B50E-F52D50E733B6}" type="slidenum">
              <a:rPr lang="en-GB" smtClean="0"/>
              <a:pPr/>
              <a:t>38</a:t>
            </a:fld>
            <a:endParaRPr lang="en-GB" dirty="0"/>
          </a:p>
        </p:txBody>
      </p:sp>
    </p:spTree>
    <p:extLst>
      <p:ext uri="{BB962C8B-B14F-4D97-AF65-F5344CB8AC3E}">
        <p14:creationId xmlns:p14="http://schemas.microsoft.com/office/powerpoint/2010/main" val="2523947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Dispersion</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Range, Variance, Standard Deviation</a:t>
            </a:r>
          </a:p>
        </p:txBody>
      </p:sp>
      <p:sp>
        <p:nvSpPr>
          <p:cNvPr id="3" name="Date Placeholder 2">
            <a:extLst>
              <a:ext uri="{FF2B5EF4-FFF2-40B4-BE49-F238E27FC236}">
                <a16:creationId xmlns:a16="http://schemas.microsoft.com/office/drawing/2014/main" id="{4F76707D-52F0-34B1-9F1A-867054BE26F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FBB048A9-5B1D-E6E3-4801-5606D369E4DD}"/>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77FF7489-D232-A0C4-FCE2-7D89ADB80F6A}"/>
              </a:ext>
            </a:extLst>
          </p:cNvPr>
          <p:cNvSpPr>
            <a:spLocks noGrp="1"/>
          </p:cNvSpPr>
          <p:nvPr>
            <p:ph type="sldNum" sz="quarter" idx="12"/>
          </p:nvPr>
        </p:nvSpPr>
        <p:spPr/>
        <p:txBody>
          <a:bodyPr/>
          <a:lstStyle/>
          <a:p>
            <a:fld id="{9FAA51BB-2FC0-4DB8-B50E-F52D50E733B6}" type="slidenum">
              <a:rPr lang="en-GB" smtClean="0"/>
              <a:t>39</a:t>
            </a:fld>
            <a:endParaRPr lang="en-GB"/>
          </a:p>
        </p:txBody>
      </p:sp>
    </p:spTree>
    <p:extLst>
      <p:ext uri="{BB962C8B-B14F-4D97-AF65-F5344CB8AC3E}">
        <p14:creationId xmlns:p14="http://schemas.microsoft.com/office/powerpoint/2010/main" val="1888377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D283-6261-1179-CAFB-86CC30323982}"/>
              </a:ext>
            </a:extLst>
          </p:cNvPr>
          <p:cNvSpPr>
            <a:spLocks noGrp="1"/>
          </p:cNvSpPr>
          <p:nvPr>
            <p:ph type="title"/>
          </p:nvPr>
        </p:nvSpPr>
        <p:spPr/>
        <p:txBody>
          <a:bodyPr/>
          <a:lstStyle/>
          <a:p>
            <a:r>
              <a:rPr lang="en-GB" dirty="0"/>
              <a:t>Measurement</a:t>
            </a:r>
          </a:p>
        </p:txBody>
      </p:sp>
      <p:sp>
        <p:nvSpPr>
          <p:cNvPr id="4" name="Date Placeholder 3">
            <a:extLst>
              <a:ext uri="{FF2B5EF4-FFF2-40B4-BE49-F238E27FC236}">
                <a16:creationId xmlns:a16="http://schemas.microsoft.com/office/drawing/2014/main" id="{30FA6B05-DE38-AC02-2878-00474316B361}"/>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D7FE8954-22F1-A334-4EB7-28968F05F215}"/>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3EFB1F97-7BC4-A770-45A1-F49D00D5180E}"/>
              </a:ext>
            </a:extLst>
          </p:cNvPr>
          <p:cNvSpPr>
            <a:spLocks noGrp="1"/>
          </p:cNvSpPr>
          <p:nvPr>
            <p:ph type="sldNum" sz="quarter" idx="12"/>
          </p:nvPr>
        </p:nvSpPr>
        <p:spPr/>
        <p:txBody>
          <a:bodyPr/>
          <a:lstStyle/>
          <a:p>
            <a:fld id="{9FAA51BB-2FC0-4DB8-B50E-F52D50E733B6}" type="slidenum">
              <a:rPr lang="en-GB" smtClean="0"/>
              <a:pPr/>
              <a:t>4</a:t>
            </a:fld>
            <a:endParaRPr lang="en-GB" dirty="0"/>
          </a:p>
        </p:txBody>
      </p:sp>
      <p:pic>
        <p:nvPicPr>
          <p:cNvPr id="2050" name="Picture 2" descr="What is customer satisfaction (CSAT ...">
            <a:extLst>
              <a:ext uri="{FF2B5EF4-FFF2-40B4-BE49-F238E27FC236}">
                <a16:creationId xmlns:a16="http://schemas.microsoft.com/office/drawing/2014/main" id="{C6F34968-FFEF-B235-2AE8-3AB20A6C5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95" y="1113918"/>
            <a:ext cx="4961199" cy="2208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tering by age in 'Find' and 'Connect ...">
            <a:extLst>
              <a:ext uri="{FF2B5EF4-FFF2-40B4-BE49-F238E27FC236}">
                <a16:creationId xmlns:a16="http://schemas.microsoft.com/office/drawing/2014/main" id="{BF95AEBE-F22D-AEBD-1DCF-9254B99EE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744" y="3432265"/>
            <a:ext cx="2115095" cy="27239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ocery app - categories &amp; list of products by Marcin Grygierczyk for INVO  on Dribbble">
            <a:extLst>
              <a:ext uri="{FF2B5EF4-FFF2-40B4-BE49-F238E27FC236}">
                <a16:creationId xmlns:a16="http://schemas.microsoft.com/office/drawing/2014/main" id="{A783B1E3-2737-FAC9-EEF0-24F92BA28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959" y="3429000"/>
            <a:ext cx="3636335" cy="27272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 Park Traffic Lights ...">
            <a:extLst>
              <a:ext uri="{FF2B5EF4-FFF2-40B4-BE49-F238E27FC236}">
                <a16:creationId xmlns:a16="http://schemas.microsoft.com/office/drawing/2014/main" id="{CB6A280B-B30C-5004-CE83-B5E8E0D4B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6809" y="1362007"/>
            <a:ext cx="3591055" cy="479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40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04A-BC62-4742-A6FD-F17B3D3424E3}"/>
              </a:ext>
            </a:extLst>
          </p:cNvPr>
          <p:cNvSpPr>
            <a:spLocks noGrp="1"/>
          </p:cNvSpPr>
          <p:nvPr>
            <p:ph type="title"/>
          </p:nvPr>
        </p:nvSpPr>
        <p:spPr/>
        <p:txBody>
          <a:bodyPr>
            <a:normAutofit/>
          </a:bodyPr>
          <a:lstStyle/>
          <a:p>
            <a:r>
              <a:rPr lang="en-GB" dirty="0"/>
              <a:t>Measures of ‘dispersion’</a:t>
            </a:r>
          </a:p>
        </p:txBody>
      </p:sp>
      <p:pic>
        <p:nvPicPr>
          <p:cNvPr id="6" name="Content Placeholder 5">
            <a:extLst>
              <a:ext uri="{FF2B5EF4-FFF2-40B4-BE49-F238E27FC236}">
                <a16:creationId xmlns:a16="http://schemas.microsoft.com/office/drawing/2014/main" id="{11BF58D3-1E9C-4DD3-8F88-6E4B4C677574}"/>
              </a:ext>
            </a:extLst>
          </p:cNvPr>
          <p:cNvPicPr>
            <a:picLocks noGrp="1" noChangeAspect="1"/>
          </p:cNvPicPr>
          <p:nvPr>
            <p:ph idx="4294967295"/>
          </p:nvPr>
        </p:nvPicPr>
        <p:blipFill>
          <a:blip r:embed="rId3"/>
          <a:stretch>
            <a:fillRect/>
          </a:stretch>
        </p:blipFill>
        <p:spPr>
          <a:xfrm>
            <a:off x="0" y="2330450"/>
            <a:ext cx="9602788" cy="2197100"/>
          </a:xfrm>
          <a:prstGeom prst="rect">
            <a:avLst/>
          </a:prstGeom>
        </p:spPr>
      </p:pic>
      <p:sp>
        <p:nvSpPr>
          <p:cNvPr id="3" name="Date Placeholder 2">
            <a:extLst>
              <a:ext uri="{FF2B5EF4-FFF2-40B4-BE49-F238E27FC236}">
                <a16:creationId xmlns:a16="http://schemas.microsoft.com/office/drawing/2014/main" id="{D4949A35-DAC3-043C-1830-96BAF8BA653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94CA09D-39DD-3F71-4E6F-264DC6E4E3B1}"/>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29F4107F-52AB-3B5D-CBCB-6AFB617FC3F4}"/>
              </a:ext>
            </a:extLst>
          </p:cNvPr>
          <p:cNvSpPr>
            <a:spLocks noGrp="1"/>
          </p:cNvSpPr>
          <p:nvPr>
            <p:ph type="sldNum" sz="quarter" idx="12"/>
          </p:nvPr>
        </p:nvSpPr>
        <p:spPr/>
        <p:txBody>
          <a:bodyPr/>
          <a:lstStyle/>
          <a:p>
            <a:fld id="{9FAA51BB-2FC0-4DB8-B50E-F52D50E733B6}" type="slidenum">
              <a:rPr lang="en-GB" smtClean="0"/>
              <a:t>40</a:t>
            </a:fld>
            <a:endParaRPr lang="en-GB"/>
          </a:p>
        </p:txBody>
      </p:sp>
    </p:spTree>
    <p:extLst>
      <p:ext uri="{BB962C8B-B14F-4D97-AF65-F5344CB8AC3E}">
        <p14:creationId xmlns:p14="http://schemas.microsoft.com/office/powerpoint/2010/main" val="4006101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lstStyle/>
          <a:p>
            <a:r>
              <a:rPr lang="en-GB" dirty="0"/>
              <a:t>The Standard Deviation </a:t>
            </a:r>
          </a:p>
        </p:txBody>
      </p:sp>
      <p:sp>
        <p:nvSpPr>
          <p:cNvPr id="8" name="Rectangle 7">
            <a:extLst>
              <a:ext uri="{FF2B5EF4-FFF2-40B4-BE49-F238E27FC236}">
                <a16:creationId xmlns:a16="http://schemas.microsoft.com/office/drawing/2014/main" id="{1A9262CD-DD48-4236-AC98-1CD5300D72C0}"/>
              </a:ext>
            </a:extLst>
          </p:cNvPr>
          <p:cNvSpPr/>
          <p:nvPr/>
        </p:nvSpPr>
        <p:spPr>
          <a:xfrm>
            <a:off x="1130270" y="1679393"/>
            <a:ext cx="6096000" cy="707886"/>
          </a:xfrm>
          <a:prstGeom prst="rect">
            <a:avLst/>
          </a:prstGeom>
        </p:spPr>
        <p:txBody>
          <a:bodyPr>
            <a:spAutoFit/>
          </a:bodyPr>
          <a:lstStyle/>
          <a:p>
            <a:r>
              <a:rPr lang="en-GB" sz="2000" dirty="0"/>
              <a:t>The sample SD expresses how much variation exists from the mean for a given variable</a:t>
            </a:r>
          </a:p>
        </p:txBody>
      </p:sp>
      <p:sp>
        <p:nvSpPr>
          <p:cNvPr id="11" name="Rectangle 10">
            <a:extLst>
              <a:ext uri="{FF2B5EF4-FFF2-40B4-BE49-F238E27FC236}">
                <a16:creationId xmlns:a16="http://schemas.microsoft.com/office/drawing/2014/main" id="{69DB2C26-FB4F-4238-89B6-A8A881AAF38E}"/>
              </a:ext>
            </a:extLst>
          </p:cNvPr>
          <p:cNvSpPr/>
          <p:nvPr/>
        </p:nvSpPr>
        <p:spPr>
          <a:xfrm>
            <a:off x="7667241" y="4486110"/>
            <a:ext cx="4039850" cy="738664"/>
          </a:xfrm>
          <a:prstGeom prst="rect">
            <a:avLst/>
          </a:prstGeom>
        </p:spPr>
        <p:txBody>
          <a:bodyPr wrap="square">
            <a:spAutoFit/>
          </a:bodyPr>
          <a:lstStyle/>
          <a:p>
            <a:r>
              <a:rPr lang="en-GB" sz="1400" dirty="0"/>
              <a:t>where xi is each value is the data set, x-bar is the mean, and n is the number of values in the data set</a:t>
            </a:r>
          </a:p>
        </p:txBody>
      </p:sp>
      <p:pic>
        <p:nvPicPr>
          <p:cNvPr id="12" name="Picture 11">
            <a:extLst>
              <a:ext uri="{FF2B5EF4-FFF2-40B4-BE49-F238E27FC236}">
                <a16:creationId xmlns:a16="http://schemas.microsoft.com/office/drawing/2014/main" id="{01E340D7-DED7-404B-9B2A-6294528DA4FE}"/>
              </a:ext>
            </a:extLst>
          </p:cNvPr>
          <p:cNvPicPr>
            <a:picLocks noChangeAspect="1"/>
          </p:cNvPicPr>
          <p:nvPr/>
        </p:nvPicPr>
        <p:blipFill>
          <a:blip r:embed="rId3"/>
          <a:stretch>
            <a:fillRect/>
          </a:stretch>
        </p:blipFill>
        <p:spPr>
          <a:xfrm>
            <a:off x="7667241" y="1679393"/>
            <a:ext cx="4039850" cy="2633671"/>
          </a:xfrm>
          <a:prstGeom prst="rect">
            <a:avLst/>
          </a:prstGeom>
        </p:spPr>
      </p:pic>
      <p:sp>
        <p:nvSpPr>
          <p:cNvPr id="9" name="TextBox 8">
            <a:extLst>
              <a:ext uri="{FF2B5EF4-FFF2-40B4-BE49-F238E27FC236}">
                <a16:creationId xmlns:a16="http://schemas.microsoft.com/office/drawing/2014/main" id="{26FC17E2-9FC3-4171-B05E-BB03A8494A29}"/>
              </a:ext>
            </a:extLst>
          </p:cNvPr>
          <p:cNvSpPr txBox="1"/>
          <p:nvPr/>
        </p:nvSpPr>
        <p:spPr>
          <a:xfrm>
            <a:off x="1125274" y="2649432"/>
            <a:ext cx="6100996" cy="2554545"/>
          </a:xfrm>
          <a:prstGeom prst="rect">
            <a:avLst/>
          </a:prstGeom>
          <a:noFill/>
        </p:spPr>
        <p:txBody>
          <a:bodyPr wrap="square">
            <a:spAutoFit/>
          </a:bodyPr>
          <a:lstStyle/>
          <a:p>
            <a:r>
              <a:rPr lang="en-GB" sz="2000" dirty="0"/>
              <a:t>1. </a:t>
            </a:r>
            <a:r>
              <a:rPr lang="en-GB" sz="2000" b="1" dirty="0"/>
              <a:t>Mean</a:t>
            </a:r>
            <a:r>
              <a:rPr lang="en-GB" sz="2000" dirty="0"/>
              <a:t>: the average of the numbers </a:t>
            </a:r>
          </a:p>
          <a:p>
            <a:r>
              <a:rPr lang="en-GB" sz="2000" dirty="0"/>
              <a:t>2. Case deviations (</a:t>
            </a:r>
            <a:r>
              <a:rPr lang="en-GB" sz="2000" b="1" dirty="0"/>
              <a:t>Residuals</a:t>
            </a:r>
            <a:r>
              <a:rPr lang="en-GB" sz="2000" dirty="0"/>
              <a:t>): subtract the mean from each number</a:t>
            </a:r>
          </a:p>
          <a:p>
            <a:r>
              <a:rPr lang="en-GB" sz="2000" dirty="0"/>
              <a:t>3. </a:t>
            </a:r>
            <a:r>
              <a:rPr lang="en-GB" sz="2000" b="1" dirty="0"/>
              <a:t>Variance</a:t>
            </a:r>
            <a:r>
              <a:rPr lang="en-GB" sz="2000" dirty="0"/>
              <a:t>: square each of the differences, add them up to get the sum of squares, and divide the sum of squares by the number of cases minus one</a:t>
            </a:r>
          </a:p>
          <a:p>
            <a:r>
              <a:rPr lang="en-GB" sz="2000" dirty="0"/>
              <a:t>4. </a:t>
            </a:r>
            <a:r>
              <a:rPr lang="en-GB" sz="2000" b="1" dirty="0"/>
              <a:t>SD</a:t>
            </a:r>
            <a:r>
              <a:rPr lang="en-GB" sz="2000" dirty="0"/>
              <a:t>: take the square root of the variance</a:t>
            </a:r>
          </a:p>
        </p:txBody>
      </p:sp>
      <p:sp>
        <p:nvSpPr>
          <p:cNvPr id="4" name="Date Placeholder 3">
            <a:extLst>
              <a:ext uri="{FF2B5EF4-FFF2-40B4-BE49-F238E27FC236}">
                <a16:creationId xmlns:a16="http://schemas.microsoft.com/office/drawing/2014/main" id="{2725B998-AB6E-8D8C-CBB6-3742329CC425}"/>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2D75EF57-227A-33B2-ADB1-11CA0BF45E92}"/>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A0B76405-B0FB-1A81-B771-70013890EFAE}"/>
              </a:ext>
            </a:extLst>
          </p:cNvPr>
          <p:cNvSpPr>
            <a:spLocks noGrp="1"/>
          </p:cNvSpPr>
          <p:nvPr>
            <p:ph type="sldNum" sz="quarter" idx="12"/>
          </p:nvPr>
        </p:nvSpPr>
        <p:spPr/>
        <p:txBody>
          <a:bodyPr/>
          <a:lstStyle/>
          <a:p>
            <a:fld id="{9FAA51BB-2FC0-4DB8-B50E-F52D50E733B6}" type="slidenum">
              <a:rPr lang="en-GB" smtClean="0"/>
              <a:pPr/>
              <a:t>41</a:t>
            </a:fld>
            <a:endParaRPr lang="en-GB" dirty="0"/>
          </a:p>
        </p:txBody>
      </p:sp>
    </p:spTree>
    <p:extLst>
      <p:ext uri="{BB962C8B-B14F-4D97-AF65-F5344CB8AC3E}">
        <p14:creationId xmlns:p14="http://schemas.microsoft.com/office/powerpoint/2010/main" val="3603256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0347-1E47-47AB-BE91-F65B1E0D1726}"/>
              </a:ext>
            </a:extLst>
          </p:cNvPr>
          <p:cNvSpPr>
            <a:spLocks noGrp="1"/>
          </p:cNvSpPr>
          <p:nvPr>
            <p:ph type="title"/>
          </p:nvPr>
        </p:nvSpPr>
        <p:spPr/>
        <p:txBody>
          <a:bodyPr/>
          <a:lstStyle/>
          <a:p>
            <a:r>
              <a:rPr lang="en-GB" dirty="0"/>
              <a:t>The Standard Deviation in an age distribution</a:t>
            </a:r>
          </a:p>
        </p:txBody>
      </p:sp>
      <p:sp>
        <p:nvSpPr>
          <p:cNvPr id="5" name="TextBox 4">
            <a:extLst>
              <a:ext uri="{FF2B5EF4-FFF2-40B4-BE49-F238E27FC236}">
                <a16:creationId xmlns:a16="http://schemas.microsoft.com/office/drawing/2014/main" id="{DF0EB488-73EB-4085-B4CF-06D8E959676B}"/>
              </a:ext>
            </a:extLst>
          </p:cNvPr>
          <p:cNvSpPr txBox="1"/>
          <p:nvPr/>
        </p:nvSpPr>
        <p:spPr>
          <a:xfrm>
            <a:off x="3050498" y="3325025"/>
            <a:ext cx="6100996" cy="215444"/>
          </a:xfrm>
          <a:prstGeom prst="rect">
            <a:avLst/>
          </a:prstGeom>
          <a:noFill/>
        </p:spPr>
        <p:txBody>
          <a:bodyPr wrap="square">
            <a:spAutoFit/>
          </a:bodyPr>
          <a:lstStyle/>
          <a:p>
            <a:endParaRPr lang="en" sz="800" b="1" dirty="0">
              <a:solidFill>
                <a:srgbClr val="ED1C24"/>
              </a:solidFill>
              <a:latin typeface="Calibri" panose="020F0502020204030204" pitchFamily="34" charset="0"/>
            </a:endParaRPr>
          </a:p>
        </p:txBody>
      </p:sp>
      <p:pic>
        <p:nvPicPr>
          <p:cNvPr id="10" name="Picture 9">
            <a:extLst>
              <a:ext uri="{FF2B5EF4-FFF2-40B4-BE49-F238E27FC236}">
                <a16:creationId xmlns:a16="http://schemas.microsoft.com/office/drawing/2014/main" id="{0A0C8AFC-B2EE-4048-A0B9-1FB82E5B343E}"/>
              </a:ext>
            </a:extLst>
          </p:cNvPr>
          <p:cNvPicPr>
            <a:picLocks noChangeAspect="1"/>
          </p:cNvPicPr>
          <p:nvPr/>
        </p:nvPicPr>
        <p:blipFill>
          <a:blip r:embed="rId3"/>
          <a:stretch>
            <a:fillRect/>
          </a:stretch>
        </p:blipFill>
        <p:spPr>
          <a:xfrm>
            <a:off x="8497808" y="2570103"/>
            <a:ext cx="2976935" cy="1940732"/>
          </a:xfrm>
          <a:prstGeom prst="rect">
            <a:avLst/>
          </a:prstGeom>
        </p:spPr>
      </p:pic>
      <p:pic>
        <p:nvPicPr>
          <p:cNvPr id="12" name="Picture 11">
            <a:extLst>
              <a:ext uri="{FF2B5EF4-FFF2-40B4-BE49-F238E27FC236}">
                <a16:creationId xmlns:a16="http://schemas.microsoft.com/office/drawing/2014/main" id="{D2706E67-87C2-4EEF-B9FE-226C3CFB6B1F}"/>
              </a:ext>
            </a:extLst>
          </p:cNvPr>
          <p:cNvPicPr>
            <a:picLocks noChangeAspect="1"/>
          </p:cNvPicPr>
          <p:nvPr/>
        </p:nvPicPr>
        <p:blipFill>
          <a:blip r:embed="rId4"/>
          <a:stretch>
            <a:fillRect/>
          </a:stretch>
        </p:blipFill>
        <p:spPr>
          <a:xfrm>
            <a:off x="1130270" y="1792734"/>
            <a:ext cx="7077248" cy="4298400"/>
          </a:xfrm>
          <a:prstGeom prst="rect">
            <a:avLst/>
          </a:prstGeom>
        </p:spPr>
      </p:pic>
      <p:sp>
        <p:nvSpPr>
          <p:cNvPr id="3" name="Date Placeholder 2">
            <a:extLst>
              <a:ext uri="{FF2B5EF4-FFF2-40B4-BE49-F238E27FC236}">
                <a16:creationId xmlns:a16="http://schemas.microsoft.com/office/drawing/2014/main" id="{C0A14199-E923-447A-DEF3-4D5171A80D2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08F002C-58F1-FF8C-5E42-47ADA900882B}"/>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FF0EAB6D-DAE0-0FF4-BD50-28B4B32326B8}"/>
              </a:ext>
            </a:extLst>
          </p:cNvPr>
          <p:cNvSpPr>
            <a:spLocks noGrp="1"/>
          </p:cNvSpPr>
          <p:nvPr>
            <p:ph type="sldNum" sz="quarter" idx="12"/>
          </p:nvPr>
        </p:nvSpPr>
        <p:spPr/>
        <p:txBody>
          <a:bodyPr/>
          <a:lstStyle/>
          <a:p>
            <a:fld id="{9FAA51BB-2FC0-4DB8-B50E-F52D50E733B6}" type="slidenum">
              <a:rPr lang="en-GB" smtClean="0"/>
              <a:pPr/>
              <a:t>42</a:t>
            </a:fld>
            <a:endParaRPr lang="en-GB" dirty="0"/>
          </a:p>
        </p:txBody>
      </p:sp>
    </p:spTree>
    <p:extLst>
      <p:ext uri="{BB962C8B-B14F-4D97-AF65-F5344CB8AC3E}">
        <p14:creationId xmlns:p14="http://schemas.microsoft.com/office/powerpoint/2010/main" val="511201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02B2-42BE-434E-8F9E-1AAD6454CF83}"/>
              </a:ext>
            </a:extLst>
          </p:cNvPr>
          <p:cNvSpPr>
            <a:spLocks noGrp="1"/>
          </p:cNvSpPr>
          <p:nvPr>
            <p:ph type="title"/>
          </p:nvPr>
        </p:nvSpPr>
        <p:spPr/>
        <p:txBody>
          <a:bodyPr/>
          <a:lstStyle/>
          <a:p>
            <a:r>
              <a:rPr lang="en-GB" dirty="0"/>
              <a:t>Percentiles and the IQR</a:t>
            </a:r>
          </a:p>
        </p:txBody>
      </p:sp>
      <p:pic>
        <p:nvPicPr>
          <p:cNvPr id="7" name="Picture 6">
            <a:extLst>
              <a:ext uri="{FF2B5EF4-FFF2-40B4-BE49-F238E27FC236}">
                <a16:creationId xmlns:a16="http://schemas.microsoft.com/office/drawing/2014/main" id="{9D7902BC-49A9-44B3-9FCB-A1CDBB7E3208}"/>
              </a:ext>
            </a:extLst>
          </p:cNvPr>
          <p:cNvPicPr>
            <a:picLocks noChangeAspect="1"/>
          </p:cNvPicPr>
          <p:nvPr/>
        </p:nvPicPr>
        <p:blipFill>
          <a:blip r:embed="rId3"/>
          <a:stretch>
            <a:fillRect/>
          </a:stretch>
        </p:blipFill>
        <p:spPr>
          <a:xfrm>
            <a:off x="1130270" y="1807564"/>
            <a:ext cx="7077256" cy="4298400"/>
          </a:xfrm>
          <a:prstGeom prst="rect">
            <a:avLst/>
          </a:prstGeom>
        </p:spPr>
      </p:pic>
      <p:cxnSp>
        <p:nvCxnSpPr>
          <p:cNvPr id="9" name="Straight Arrow Connector 8">
            <a:extLst>
              <a:ext uri="{FF2B5EF4-FFF2-40B4-BE49-F238E27FC236}">
                <a16:creationId xmlns:a16="http://schemas.microsoft.com/office/drawing/2014/main" id="{D07F11BB-FE7D-4CC2-A181-3E9C12FF64D5}"/>
              </a:ext>
            </a:extLst>
          </p:cNvPr>
          <p:cNvCxnSpPr>
            <a:cxnSpLocks/>
          </p:cNvCxnSpPr>
          <p:nvPr/>
        </p:nvCxnSpPr>
        <p:spPr>
          <a:xfrm>
            <a:off x="4407108" y="2218544"/>
            <a:ext cx="10115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38AB9C-59AD-418D-AB39-3E64A26A4E2B}"/>
              </a:ext>
            </a:extLst>
          </p:cNvPr>
          <p:cNvCxnSpPr/>
          <p:nvPr/>
        </p:nvCxnSpPr>
        <p:spPr>
          <a:xfrm flipH="1">
            <a:off x="3387902" y="2561881"/>
            <a:ext cx="31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67B0E9-7F53-44EF-9CA3-F095B17BFEB0}"/>
              </a:ext>
            </a:extLst>
          </p:cNvPr>
          <p:cNvCxnSpPr/>
          <p:nvPr/>
        </p:nvCxnSpPr>
        <p:spPr>
          <a:xfrm>
            <a:off x="5081416" y="2561881"/>
            <a:ext cx="337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B66C416-2582-4B3C-813F-6EEC164E83A9}"/>
              </a:ext>
            </a:extLst>
          </p:cNvPr>
          <p:cNvCxnSpPr/>
          <p:nvPr/>
        </p:nvCxnSpPr>
        <p:spPr>
          <a:xfrm>
            <a:off x="3702695" y="2884170"/>
            <a:ext cx="1378721"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65B39C6-722F-457E-9C7A-E00959D85AAE}"/>
              </a:ext>
            </a:extLst>
          </p:cNvPr>
          <p:cNvSpPr txBox="1"/>
          <p:nvPr/>
        </p:nvSpPr>
        <p:spPr>
          <a:xfrm>
            <a:off x="5413411" y="2108788"/>
            <a:ext cx="2347559" cy="261610"/>
          </a:xfrm>
          <a:prstGeom prst="rect">
            <a:avLst/>
          </a:prstGeom>
          <a:noFill/>
        </p:spPr>
        <p:txBody>
          <a:bodyPr wrap="square" rtlCol="0">
            <a:spAutoFit/>
          </a:bodyPr>
          <a:lstStyle/>
          <a:p>
            <a:r>
              <a:rPr lang="en-GB" sz="1100" dirty="0"/>
              <a:t>Median = 50</a:t>
            </a:r>
            <a:r>
              <a:rPr lang="en-GB" sz="1100" baseline="30000" dirty="0"/>
              <a:t>th</a:t>
            </a:r>
            <a:r>
              <a:rPr lang="en-GB" sz="1100" dirty="0"/>
              <a:t> percentile (P50)</a:t>
            </a:r>
          </a:p>
        </p:txBody>
      </p:sp>
      <p:sp>
        <p:nvSpPr>
          <p:cNvPr id="18" name="TextBox 17">
            <a:extLst>
              <a:ext uri="{FF2B5EF4-FFF2-40B4-BE49-F238E27FC236}">
                <a16:creationId xmlns:a16="http://schemas.microsoft.com/office/drawing/2014/main" id="{CE96AAC3-2DC7-4390-BE35-A481645650E3}"/>
              </a:ext>
            </a:extLst>
          </p:cNvPr>
          <p:cNvSpPr txBox="1"/>
          <p:nvPr/>
        </p:nvSpPr>
        <p:spPr>
          <a:xfrm>
            <a:off x="2935698" y="2431076"/>
            <a:ext cx="609600" cy="261610"/>
          </a:xfrm>
          <a:prstGeom prst="rect">
            <a:avLst/>
          </a:prstGeom>
          <a:noFill/>
        </p:spPr>
        <p:txBody>
          <a:bodyPr wrap="square" rtlCol="0">
            <a:spAutoFit/>
          </a:bodyPr>
          <a:lstStyle/>
          <a:p>
            <a:r>
              <a:rPr lang="en-GB" sz="1100" dirty="0"/>
              <a:t>P25</a:t>
            </a:r>
          </a:p>
        </p:txBody>
      </p:sp>
      <p:sp>
        <p:nvSpPr>
          <p:cNvPr id="19" name="TextBox 18">
            <a:extLst>
              <a:ext uri="{FF2B5EF4-FFF2-40B4-BE49-F238E27FC236}">
                <a16:creationId xmlns:a16="http://schemas.microsoft.com/office/drawing/2014/main" id="{C35FA521-D5D7-4710-A132-20718DEE7D5E}"/>
              </a:ext>
            </a:extLst>
          </p:cNvPr>
          <p:cNvSpPr txBox="1"/>
          <p:nvPr/>
        </p:nvSpPr>
        <p:spPr>
          <a:xfrm>
            <a:off x="5413411" y="2432278"/>
            <a:ext cx="609600" cy="261610"/>
          </a:xfrm>
          <a:prstGeom prst="rect">
            <a:avLst/>
          </a:prstGeom>
          <a:noFill/>
        </p:spPr>
        <p:txBody>
          <a:bodyPr wrap="square" rtlCol="0">
            <a:spAutoFit/>
          </a:bodyPr>
          <a:lstStyle/>
          <a:p>
            <a:r>
              <a:rPr lang="en-GB" sz="1100" dirty="0"/>
              <a:t>P75</a:t>
            </a:r>
          </a:p>
        </p:txBody>
      </p:sp>
      <p:sp>
        <p:nvSpPr>
          <p:cNvPr id="20" name="TextBox 19">
            <a:extLst>
              <a:ext uri="{FF2B5EF4-FFF2-40B4-BE49-F238E27FC236}">
                <a16:creationId xmlns:a16="http://schemas.microsoft.com/office/drawing/2014/main" id="{3D3CED95-D5B2-4C4C-B75D-57BCF5351903}"/>
              </a:ext>
            </a:extLst>
          </p:cNvPr>
          <p:cNvSpPr txBox="1"/>
          <p:nvPr/>
        </p:nvSpPr>
        <p:spPr>
          <a:xfrm>
            <a:off x="5158740" y="2796540"/>
            <a:ext cx="2034540" cy="430887"/>
          </a:xfrm>
          <a:prstGeom prst="rect">
            <a:avLst/>
          </a:prstGeom>
          <a:noFill/>
        </p:spPr>
        <p:txBody>
          <a:bodyPr wrap="square" rtlCol="0">
            <a:spAutoFit/>
          </a:bodyPr>
          <a:lstStyle/>
          <a:p>
            <a:r>
              <a:rPr lang="en-GB" sz="1100" dirty="0"/>
              <a:t>Interquartile range (IQR) = P75 - P25</a:t>
            </a:r>
          </a:p>
        </p:txBody>
      </p:sp>
      <p:pic>
        <p:nvPicPr>
          <p:cNvPr id="21" name="Picture 20">
            <a:extLst>
              <a:ext uri="{FF2B5EF4-FFF2-40B4-BE49-F238E27FC236}">
                <a16:creationId xmlns:a16="http://schemas.microsoft.com/office/drawing/2014/main" id="{09DA75E4-DE2C-4EF3-A2CD-F7CC41EF7E14}"/>
              </a:ext>
            </a:extLst>
          </p:cNvPr>
          <p:cNvPicPr>
            <a:picLocks noChangeAspect="1"/>
          </p:cNvPicPr>
          <p:nvPr/>
        </p:nvPicPr>
        <p:blipFill>
          <a:blip r:embed="rId4"/>
          <a:stretch>
            <a:fillRect/>
          </a:stretch>
        </p:blipFill>
        <p:spPr>
          <a:xfrm>
            <a:off x="8610580" y="1807564"/>
            <a:ext cx="2804747" cy="4298400"/>
          </a:xfrm>
          <a:prstGeom prst="rect">
            <a:avLst/>
          </a:prstGeom>
        </p:spPr>
      </p:pic>
      <p:sp>
        <p:nvSpPr>
          <p:cNvPr id="3" name="Date Placeholder 2">
            <a:extLst>
              <a:ext uri="{FF2B5EF4-FFF2-40B4-BE49-F238E27FC236}">
                <a16:creationId xmlns:a16="http://schemas.microsoft.com/office/drawing/2014/main" id="{DC07B439-5515-CC17-2F98-AC259137C01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2263EBF-6A6A-443C-46D2-1475082D2735}"/>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E29343D7-DD8C-FC53-31E8-6DBEAD28E717}"/>
              </a:ext>
            </a:extLst>
          </p:cNvPr>
          <p:cNvSpPr>
            <a:spLocks noGrp="1"/>
          </p:cNvSpPr>
          <p:nvPr>
            <p:ph type="sldNum" sz="quarter" idx="12"/>
          </p:nvPr>
        </p:nvSpPr>
        <p:spPr/>
        <p:txBody>
          <a:bodyPr/>
          <a:lstStyle/>
          <a:p>
            <a:fld id="{9FAA51BB-2FC0-4DB8-B50E-F52D50E733B6}" type="slidenum">
              <a:rPr lang="en-GB" smtClean="0"/>
              <a:pPr/>
              <a:t>43</a:t>
            </a:fld>
            <a:endParaRPr lang="en-GB" dirty="0"/>
          </a:p>
        </p:txBody>
      </p:sp>
    </p:spTree>
    <p:extLst>
      <p:ext uri="{BB962C8B-B14F-4D97-AF65-F5344CB8AC3E}">
        <p14:creationId xmlns:p14="http://schemas.microsoft.com/office/powerpoint/2010/main" val="1068929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2CBA3A-E59C-1E5C-37CA-CD0F1E185ED5}"/>
              </a:ext>
            </a:extLst>
          </p:cNvPr>
          <p:cNvSpPr>
            <a:spLocks noGrp="1"/>
          </p:cNvSpPr>
          <p:nvPr>
            <p:ph type="title"/>
          </p:nvPr>
        </p:nvSpPr>
        <p:spPr/>
        <p:txBody>
          <a:bodyPr/>
          <a:lstStyle/>
          <a:p>
            <a:r>
              <a:rPr lang="en-GB" dirty="0"/>
              <a:t>Workshop</a:t>
            </a:r>
          </a:p>
        </p:txBody>
      </p:sp>
      <p:sp>
        <p:nvSpPr>
          <p:cNvPr id="8" name="Text Placeholder 7">
            <a:extLst>
              <a:ext uri="{FF2B5EF4-FFF2-40B4-BE49-F238E27FC236}">
                <a16:creationId xmlns:a16="http://schemas.microsoft.com/office/drawing/2014/main" id="{636F7FD2-53FA-4A51-9681-6FC5C8960063}"/>
              </a:ext>
            </a:extLst>
          </p:cNvPr>
          <p:cNvSpPr>
            <a:spLocks noGrp="1"/>
          </p:cNvSpPr>
          <p:nvPr>
            <p:ph type="body" sz="half" idx="2"/>
          </p:nvPr>
        </p:nvSpPr>
        <p:spPr/>
        <p:txBody>
          <a:bodyPr/>
          <a:lstStyle/>
          <a:p>
            <a:r>
              <a:rPr lang="en-GB" dirty="0"/>
              <a:t>1-3pm</a:t>
            </a:r>
          </a:p>
        </p:txBody>
      </p:sp>
      <p:sp>
        <p:nvSpPr>
          <p:cNvPr id="4" name="Date Placeholder 3">
            <a:extLst>
              <a:ext uri="{FF2B5EF4-FFF2-40B4-BE49-F238E27FC236}">
                <a16:creationId xmlns:a16="http://schemas.microsoft.com/office/drawing/2014/main" id="{7452334B-2A42-251C-845C-1CED233665F2}"/>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E7848055-4F62-3048-C4D2-554FF0041ADC}"/>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70535960-24E1-CFDC-22DF-A828C2B2C10E}"/>
              </a:ext>
            </a:extLst>
          </p:cNvPr>
          <p:cNvSpPr>
            <a:spLocks noGrp="1"/>
          </p:cNvSpPr>
          <p:nvPr>
            <p:ph type="sldNum" sz="quarter" idx="12"/>
          </p:nvPr>
        </p:nvSpPr>
        <p:spPr/>
        <p:txBody>
          <a:bodyPr/>
          <a:lstStyle/>
          <a:p>
            <a:fld id="{9FAA51BB-2FC0-4DB8-B50E-F52D50E733B6}" type="slidenum">
              <a:rPr lang="en-GB" smtClean="0"/>
              <a:pPr/>
              <a:t>44</a:t>
            </a:fld>
            <a:endParaRPr lang="en-GB" dirty="0"/>
          </a:p>
        </p:txBody>
      </p:sp>
    </p:spTree>
    <p:extLst>
      <p:ext uri="{BB962C8B-B14F-4D97-AF65-F5344CB8AC3E}">
        <p14:creationId xmlns:p14="http://schemas.microsoft.com/office/powerpoint/2010/main" val="253129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E4DB1-6B08-6AEB-B597-8064268FD9C5}"/>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D6F2723A-2C1C-2AB6-3420-9BD762F766DF}"/>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E9AFD3A0-9074-636F-30B6-C6C650C3F58D}"/>
              </a:ext>
            </a:extLst>
          </p:cNvPr>
          <p:cNvSpPr>
            <a:spLocks noGrp="1"/>
          </p:cNvSpPr>
          <p:nvPr>
            <p:ph type="sldNum" sz="quarter" idx="12"/>
          </p:nvPr>
        </p:nvSpPr>
        <p:spPr>
          <a:xfrm>
            <a:off x="9900458" y="6459785"/>
            <a:ext cx="1312025" cy="365125"/>
          </a:xfrm>
        </p:spPr>
        <p:txBody>
          <a:bodyPr/>
          <a:lstStyle/>
          <a:p>
            <a:fld id="{9FAA51BB-2FC0-4DB8-B50E-F52D50E733B6}" type="slidenum">
              <a:rPr lang="en-GB" smtClean="0"/>
              <a:t>45</a:t>
            </a:fld>
            <a:endParaRPr lang="en-GB"/>
          </a:p>
        </p:txBody>
      </p:sp>
    </p:spTree>
    <p:extLst>
      <p:ext uri="{BB962C8B-B14F-4D97-AF65-F5344CB8AC3E}">
        <p14:creationId xmlns:p14="http://schemas.microsoft.com/office/powerpoint/2010/main" val="2858093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FBCF-7231-D6CC-AAD8-9BB273821E82}"/>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B52C6A54-E1B6-484E-AA3D-4CA096E0DAE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17A666B9-4A17-CF5D-81C2-307F4FDEF6C1}"/>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6F682CF-EBA6-A3AC-AD71-182B82A0087D}"/>
              </a:ext>
            </a:extLst>
          </p:cNvPr>
          <p:cNvSpPr>
            <a:spLocks noGrp="1"/>
          </p:cNvSpPr>
          <p:nvPr>
            <p:ph type="sldNum" sz="quarter" idx="12"/>
          </p:nvPr>
        </p:nvSpPr>
        <p:spPr/>
        <p:txBody>
          <a:bodyPr/>
          <a:lstStyle/>
          <a:p>
            <a:fld id="{9FAA51BB-2FC0-4DB8-B50E-F52D50E733B6}" type="slidenum">
              <a:rPr lang="en-GB" smtClean="0"/>
              <a:pPr/>
              <a:t>5</a:t>
            </a:fld>
            <a:endParaRPr lang="en-GB"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4588E4A6-4909-D80C-1879-A8B2B8BE1826}"/>
                  </a:ext>
                </a:extLst>
              </p:cNvPr>
              <p:cNvGraphicFramePr>
                <a:graphicFrameLocks noGrp="1"/>
              </p:cNvGraphicFramePr>
              <p:nvPr>
                <p:extLst>
                  <p:ext uri="{D42A27DB-BD31-4B8C-83A1-F6EECF244321}">
                    <p14:modId xmlns:p14="http://schemas.microsoft.com/office/powerpoint/2010/main" val="3344016547"/>
                  </p:ext>
                </p:extLst>
              </p:nvPr>
            </p:nvGraphicFramePr>
            <p:xfrm>
              <a:off x="0" y="-1"/>
              <a:ext cx="12192000" cy="645978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a:extLst>
                  <a:ext uri="{FF2B5EF4-FFF2-40B4-BE49-F238E27FC236}">
                    <a16:creationId xmlns:a16="http://schemas.microsoft.com/office/drawing/2014/main" id="{4588E4A6-4909-D80C-1879-A8B2B8BE1826}"/>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192000" cy="6459785"/>
              </a:xfrm>
              <a:prstGeom prst="rect">
                <a:avLst/>
              </a:prstGeom>
            </p:spPr>
          </p:pic>
        </mc:Fallback>
      </mc:AlternateContent>
    </p:spTree>
    <p:extLst>
      <p:ext uri="{BB962C8B-B14F-4D97-AF65-F5344CB8AC3E}">
        <p14:creationId xmlns:p14="http://schemas.microsoft.com/office/powerpoint/2010/main" val="139448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AF937-F1D7-6F80-7449-CB88DCF67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DC64F-CA2E-1024-92B6-05E98B935999}"/>
              </a:ext>
            </a:extLst>
          </p:cNvPr>
          <p:cNvSpPr>
            <a:spLocks noGrp="1"/>
          </p:cNvSpPr>
          <p:nvPr>
            <p:ph type="title"/>
          </p:nvPr>
        </p:nvSpPr>
        <p:spPr/>
        <p:txBody>
          <a:bodyPr/>
          <a:lstStyle/>
          <a:p>
            <a:r>
              <a:rPr lang="en-GB" dirty="0" err="1"/>
              <a:t>ESS11</a:t>
            </a:r>
            <a:endParaRPr lang="en-GB" dirty="0"/>
          </a:p>
        </p:txBody>
      </p:sp>
      <p:pic>
        <p:nvPicPr>
          <p:cNvPr id="5" name="Picture 4">
            <a:extLst>
              <a:ext uri="{FF2B5EF4-FFF2-40B4-BE49-F238E27FC236}">
                <a16:creationId xmlns:a16="http://schemas.microsoft.com/office/drawing/2014/main" id="{809D0EEC-AAC7-A305-6248-9004F845577C}"/>
              </a:ext>
            </a:extLst>
          </p:cNvPr>
          <p:cNvPicPr>
            <a:picLocks noChangeAspect="1"/>
          </p:cNvPicPr>
          <p:nvPr/>
        </p:nvPicPr>
        <p:blipFill>
          <a:blip r:embed="rId3"/>
          <a:stretch>
            <a:fillRect/>
          </a:stretch>
        </p:blipFill>
        <p:spPr>
          <a:xfrm>
            <a:off x="951782" y="1771418"/>
            <a:ext cx="10288436" cy="3315163"/>
          </a:xfrm>
          <a:prstGeom prst="rect">
            <a:avLst/>
          </a:prstGeom>
        </p:spPr>
      </p:pic>
      <p:sp>
        <p:nvSpPr>
          <p:cNvPr id="7" name="TextBox 6">
            <a:extLst>
              <a:ext uri="{FF2B5EF4-FFF2-40B4-BE49-F238E27FC236}">
                <a16:creationId xmlns:a16="http://schemas.microsoft.com/office/drawing/2014/main" id="{683A9F90-0C24-7DD4-E1EA-85D3705071C7}"/>
              </a:ext>
            </a:extLst>
          </p:cNvPr>
          <p:cNvSpPr txBox="1"/>
          <p:nvPr/>
        </p:nvSpPr>
        <p:spPr>
          <a:xfrm>
            <a:off x="671051" y="6362070"/>
            <a:ext cx="4766187" cy="261610"/>
          </a:xfrm>
          <a:prstGeom prst="rect">
            <a:avLst/>
          </a:prstGeom>
          <a:noFill/>
        </p:spPr>
        <p:txBody>
          <a:bodyPr wrap="square">
            <a:spAutoFit/>
          </a:bodyPr>
          <a:lstStyle/>
          <a:p>
            <a:r>
              <a:rPr lang="en-GB" sz="1050" baseline="30000" dirty="0"/>
              <a:t>2</a:t>
            </a:r>
            <a:r>
              <a:rPr lang="en-GB" sz="1050" dirty="0"/>
              <a:t> ‘Can’t be too careful’: need to be wary or always somewhat suspicious</a:t>
            </a:r>
          </a:p>
        </p:txBody>
      </p:sp>
    </p:spTree>
    <p:extLst>
      <p:ext uri="{BB962C8B-B14F-4D97-AF65-F5344CB8AC3E}">
        <p14:creationId xmlns:p14="http://schemas.microsoft.com/office/powerpoint/2010/main" val="12133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CB0D-DEDC-E8DE-0BF0-BA0C8307A020}"/>
              </a:ext>
            </a:extLst>
          </p:cNvPr>
          <p:cNvSpPr>
            <a:spLocks noGrp="1"/>
          </p:cNvSpPr>
          <p:nvPr>
            <p:ph type="title"/>
          </p:nvPr>
        </p:nvSpPr>
        <p:spPr/>
        <p:txBody>
          <a:bodyPr/>
          <a:lstStyle/>
          <a:p>
            <a:r>
              <a:rPr lang="en-GB" dirty="0" err="1"/>
              <a:t>BSA</a:t>
            </a:r>
            <a:r>
              <a:rPr lang="en-GB" dirty="0"/>
              <a:t> 2024</a:t>
            </a:r>
          </a:p>
        </p:txBody>
      </p:sp>
      <p:pic>
        <p:nvPicPr>
          <p:cNvPr id="5" name="Picture 4">
            <a:extLst>
              <a:ext uri="{FF2B5EF4-FFF2-40B4-BE49-F238E27FC236}">
                <a16:creationId xmlns:a16="http://schemas.microsoft.com/office/drawing/2014/main" id="{7DF21C43-5F39-BDD5-1D91-19483930328F}"/>
              </a:ext>
            </a:extLst>
          </p:cNvPr>
          <p:cNvPicPr>
            <a:picLocks noChangeAspect="1"/>
          </p:cNvPicPr>
          <p:nvPr/>
        </p:nvPicPr>
        <p:blipFill>
          <a:blip r:embed="rId2"/>
          <a:stretch>
            <a:fillRect/>
          </a:stretch>
        </p:blipFill>
        <p:spPr>
          <a:xfrm>
            <a:off x="2437440" y="1690688"/>
            <a:ext cx="6811469" cy="4636723"/>
          </a:xfrm>
          <a:prstGeom prst="rect">
            <a:avLst/>
          </a:prstGeom>
        </p:spPr>
      </p:pic>
    </p:spTree>
    <p:extLst>
      <p:ext uri="{BB962C8B-B14F-4D97-AF65-F5344CB8AC3E}">
        <p14:creationId xmlns:p14="http://schemas.microsoft.com/office/powerpoint/2010/main" val="749584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6B73-4559-3BEC-8172-9CEC6EABB54F}"/>
              </a:ext>
            </a:extLst>
          </p:cNvPr>
          <p:cNvSpPr>
            <a:spLocks noGrp="1"/>
          </p:cNvSpPr>
          <p:nvPr>
            <p:ph type="title"/>
          </p:nvPr>
        </p:nvSpPr>
        <p:spPr/>
        <p:txBody>
          <a:bodyPr/>
          <a:lstStyle/>
          <a:p>
            <a:r>
              <a:rPr lang="en-GB" dirty="0" err="1"/>
              <a:t>BSA</a:t>
            </a:r>
            <a:r>
              <a:rPr lang="en-GB" dirty="0"/>
              <a:t> 2023</a:t>
            </a:r>
          </a:p>
        </p:txBody>
      </p:sp>
      <p:pic>
        <p:nvPicPr>
          <p:cNvPr id="7" name="Picture 6">
            <a:extLst>
              <a:ext uri="{FF2B5EF4-FFF2-40B4-BE49-F238E27FC236}">
                <a16:creationId xmlns:a16="http://schemas.microsoft.com/office/drawing/2014/main" id="{F00DFD60-7A36-8893-2020-41E083569D03}"/>
              </a:ext>
            </a:extLst>
          </p:cNvPr>
          <p:cNvPicPr>
            <a:picLocks noChangeAspect="1"/>
          </p:cNvPicPr>
          <p:nvPr/>
        </p:nvPicPr>
        <p:blipFill>
          <a:blip r:embed="rId2"/>
          <a:stretch>
            <a:fillRect/>
          </a:stretch>
        </p:blipFill>
        <p:spPr>
          <a:xfrm>
            <a:off x="838200" y="2160630"/>
            <a:ext cx="10881621" cy="3501639"/>
          </a:xfrm>
          <a:prstGeom prst="rect">
            <a:avLst/>
          </a:prstGeom>
        </p:spPr>
      </p:pic>
    </p:spTree>
    <p:extLst>
      <p:ext uri="{BB962C8B-B14F-4D97-AF65-F5344CB8AC3E}">
        <p14:creationId xmlns:p14="http://schemas.microsoft.com/office/powerpoint/2010/main" val="3732555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376F5-92B9-4407-539E-413918141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D50F2-FD95-9115-3E41-6A8BC9BACAD8}"/>
              </a:ext>
            </a:extLst>
          </p:cNvPr>
          <p:cNvSpPr>
            <a:spLocks noGrp="1"/>
          </p:cNvSpPr>
          <p:nvPr>
            <p:ph type="title"/>
          </p:nvPr>
        </p:nvSpPr>
        <p:spPr/>
        <p:txBody>
          <a:bodyPr>
            <a:normAutofit fontScale="90000"/>
          </a:bodyPr>
          <a:lstStyle/>
          <a:p>
            <a:r>
              <a:rPr lang="en-GB" dirty="0" err="1"/>
              <a:t>BSA</a:t>
            </a:r>
            <a:r>
              <a:rPr lang="en-GB" dirty="0"/>
              <a:t> 2010 </a:t>
            </a:r>
            <a:br>
              <a:rPr lang="en-GB" dirty="0"/>
            </a:br>
            <a:r>
              <a:rPr lang="en-GB" dirty="0"/>
              <a:t>(SELF-COMPLETION QUESTIONNAIRE)</a:t>
            </a:r>
          </a:p>
        </p:txBody>
      </p:sp>
      <p:pic>
        <p:nvPicPr>
          <p:cNvPr id="4" name="Picture 3">
            <a:extLst>
              <a:ext uri="{FF2B5EF4-FFF2-40B4-BE49-F238E27FC236}">
                <a16:creationId xmlns:a16="http://schemas.microsoft.com/office/drawing/2014/main" id="{183616BA-8EC2-62F0-EFFF-DF6FE09512FA}"/>
              </a:ext>
            </a:extLst>
          </p:cNvPr>
          <p:cNvPicPr>
            <a:picLocks noChangeAspect="1"/>
          </p:cNvPicPr>
          <p:nvPr/>
        </p:nvPicPr>
        <p:blipFill>
          <a:blip r:embed="rId2"/>
          <a:stretch>
            <a:fillRect/>
          </a:stretch>
        </p:blipFill>
        <p:spPr>
          <a:xfrm>
            <a:off x="953729" y="2029331"/>
            <a:ext cx="9802761" cy="3701512"/>
          </a:xfrm>
          <a:prstGeom prst="rect">
            <a:avLst/>
          </a:prstGeom>
        </p:spPr>
      </p:pic>
    </p:spTree>
    <p:extLst>
      <p:ext uri="{BB962C8B-B14F-4D97-AF65-F5344CB8AC3E}">
        <p14:creationId xmlns:p14="http://schemas.microsoft.com/office/powerpoint/2010/main" val="3547964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Retrospect">
  <a:themeElements>
    <a:clrScheme name="Moreh">
      <a:dk1>
        <a:srgbClr val="000000"/>
      </a:dk1>
      <a:lt1>
        <a:sysClr val="window" lastClr="FFFFFF"/>
      </a:lt1>
      <a:dk2>
        <a:srgbClr val="637052"/>
      </a:dk2>
      <a:lt2>
        <a:srgbClr val="CCDDEA"/>
      </a:lt2>
      <a:accent1>
        <a:srgbClr val="3F739B"/>
      </a:accent1>
      <a:accent2>
        <a:srgbClr val="1F394D"/>
      </a:accent2>
      <a:accent3>
        <a:srgbClr val="865640"/>
      </a:accent3>
      <a:accent4>
        <a:srgbClr val="9B8357"/>
      </a:accent4>
      <a:accent5>
        <a:srgbClr val="C2BC80"/>
      </a:accent5>
      <a:accent6>
        <a:srgbClr val="94A088"/>
      </a:accent6>
      <a:hlink>
        <a:srgbClr val="B88C00"/>
      </a:hlink>
      <a:folHlink>
        <a:srgbClr val="B88C0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oreh template.pptx" id="{976FE89A-DE24-46CA-AC0C-F592F46D6A11}" vid="{6FA3B6B4-ED01-4468-97EF-FE3176612C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41329615-EF19-4B5C-8CEC-203CB9ACC986}">
  <we:reference id="d98404ac-f9e2-4292-8cb6-eec349559ae5" version="1.0.0.2" store="EXCatalog" storeType="EXCatalog"/>
  <we:alternateReferences>
    <we:reference id="WA104381526" version="1.0.0.2" store="WA104381526" storeType="OMEX"/>
  </we:alternateReferences>
  <we:properties>
    <we:property name="FormID" value="&quot;yRJQnBa2wkSpF2aBT74-h4ESuBcpn-BEknNtrb9olqJUM1pNNVdXVU5KOVNKUTRLVE1aM0o1Nk1NRy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24.07.16-Osaka</Template>
  <TotalTime>2908</TotalTime>
  <Words>1920</Words>
  <Application>Microsoft Office PowerPoint</Application>
  <PresentationFormat>Widescreen</PresentationFormat>
  <Paragraphs>271</Paragraphs>
  <Slides>45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Aptos</vt:lpstr>
      <vt:lpstr>Arial Narrow</vt:lpstr>
      <vt:lpstr>Arial Nova Cond Light</vt:lpstr>
      <vt:lpstr>Calibri</vt:lpstr>
      <vt:lpstr>Calibri Light</vt:lpstr>
      <vt:lpstr>Cambria Math</vt:lpstr>
      <vt:lpstr>Courier New</vt:lpstr>
      <vt:lpstr>PalatinoLTStd-Bold</vt:lpstr>
      <vt:lpstr>PalatinoLTStd-Roman</vt:lpstr>
      <vt:lpstr>Wingdings</vt:lpstr>
      <vt:lpstr>Retrospect</vt:lpstr>
      <vt:lpstr>PowerPoint Presentation</vt:lpstr>
      <vt:lpstr>Week 7</vt:lpstr>
      <vt:lpstr>Measurement</vt:lpstr>
      <vt:lpstr>Measurement</vt:lpstr>
      <vt:lpstr>PowerPoint Presentation</vt:lpstr>
      <vt:lpstr>ESS11</vt:lpstr>
      <vt:lpstr>BSA 2024</vt:lpstr>
      <vt:lpstr>BSA 2023</vt:lpstr>
      <vt:lpstr>BSA 2010  (SELF-COMPLETION QUESTIONNAIRE)</vt:lpstr>
      <vt:lpstr>BSA 2010 (Q828)</vt:lpstr>
      <vt:lpstr>Citizenship Survey: 2010-11</vt:lpstr>
      <vt:lpstr>CLS 2023-24</vt:lpstr>
      <vt:lpstr>Variables in a dataset</vt:lpstr>
      <vt:lpstr>Variables in a dataset</vt:lpstr>
      <vt:lpstr>Variables in a dataset</vt:lpstr>
      <vt:lpstr>Describing data</vt:lpstr>
      <vt:lpstr>Describing data</vt:lpstr>
      <vt:lpstr>Variable types and measurement levels</vt:lpstr>
      <vt:lpstr>Variable types and measurement levels</vt:lpstr>
      <vt:lpstr>Variable types and measurement levels</vt:lpstr>
      <vt:lpstr>Frequency</vt:lpstr>
      <vt:lpstr>Frequency distributions</vt:lpstr>
      <vt:lpstr>Simple frequency table</vt:lpstr>
      <vt:lpstr>Simple frequency table</vt:lpstr>
      <vt:lpstr>Simple frequency table</vt:lpstr>
      <vt:lpstr>Question:</vt:lpstr>
      <vt:lpstr>Summary frequency table</vt:lpstr>
      <vt:lpstr>Summary frequency table</vt:lpstr>
      <vt:lpstr>Central tendency</vt:lpstr>
      <vt:lpstr>Measures of ‘central tendency’</vt:lpstr>
      <vt:lpstr>Measures of ‘central tendency’</vt:lpstr>
      <vt:lpstr>Measures of ‘central tendency’</vt:lpstr>
      <vt:lpstr>Measures of ‘central tendency’</vt:lpstr>
      <vt:lpstr>Measures of ‘central tendency’</vt:lpstr>
      <vt:lpstr>Measures of ‘central tendency’</vt:lpstr>
      <vt:lpstr>Example of age distribution</vt:lpstr>
      <vt:lpstr>Example of age distribution</vt:lpstr>
      <vt:lpstr>Example of age distribution</vt:lpstr>
      <vt:lpstr>Dispersion</vt:lpstr>
      <vt:lpstr>Measures of ‘dispersion’</vt:lpstr>
      <vt:lpstr>The Standard Deviation </vt:lpstr>
      <vt:lpstr>The Standard Deviation in an age distribution</vt:lpstr>
      <vt:lpstr>Percentiles and the IQR</vt:lpstr>
      <vt:lpstr>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Moreh</dc:creator>
  <cp:lastModifiedBy>Chris Moreh</cp:lastModifiedBy>
  <cp:revision>4</cp:revision>
  <dcterms:created xsi:type="dcterms:W3CDTF">2024-07-11T13:35:49Z</dcterms:created>
  <dcterms:modified xsi:type="dcterms:W3CDTF">2025-11-10T10:58:38Z</dcterms:modified>
</cp:coreProperties>
</file>